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83" r:id="rId1"/>
  </p:sldMasterIdLst>
  <p:notesMasterIdLst>
    <p:notesMasterId r:id="rId47"/>
  </p:notesMasterIdLst>
  <p:handoutMasterIdLst>
    <p:handoutMasterId r:id="rId48"/>
  </p:handoutMasterIdLst>
  <p:sldIdLst>
    <p:sldId id="256" r:id="rId2"/>
    <p:sldId id="611" r:id="rId3"/>
    <p:sldId id="612" r:id="rId4"/>
    <p:sldId id="540" r:id="rId5"/>
    <p:sldId id="541" r:id="rId6"/>
    <p:sldId id="613" r:id="rId7"/>
    <p:sldId id="614" r:id="rId8"/>
    <p:sldId id="542" r:id="rId9"/>
    <p:sldId id="579" r:id="rId10"/>
    <p:sldId id="544" r:id="rId11"/>
    <p:sldId id="615" r:id="rId12"/>
    <p:sldId id="581" r:id="rId13"/>
    <p:sldId id="582" r:id="rId14"/>
    <p:sldId id="607" r:id="rId15"/>
    <p:sldId id="616" r:id="rId16"/>
    <p:sldId id="617" r:id="rId17"/>
    <p:sldId id="618" r:id="rId18"/>
    <p:sldId id="619" r:id="rId19"/>
    <p:sldId id="620" r:id="rId20"/>
    <p:sldId id="589" r:id="rId21"/>
    <p:sldId id="621" r:id="rId22"/>
    <p:sldId id="563" r:id="rId23"/>
    <p:sldId id="622" r:id="rId24"/>
    <p:sldId id="623" r:id="rId25"/>
    <p:sldId id="593" r:id="rId26"/>
    <p:sldId id="598" r:id="rId27"/>
    <p:sldId id="624" r:id="rId28"/>
    <p:sldId id="625" r:id="rId29"/>
    <p:sldId id="626" r:id="rId30"/>
    <p:sldId id="627" r:id="rId31"/>
    <p:sldId id="628" r:id="rId32"/>
    <p:sldId id="629" r:id="rId33"/>
    <p:sldId id="630" r:id="rId34"/>
    <p:sldId id="631" r:id="rId35"/>
    <p:sldId id="601" r:id="rId36"/>
    <p:sldId id="632" r:id="rId37"/>
    <p:sldId id="634" r:id="rId38"/>
    <p:sldId id="635" r:id="rId39"/>
    <p:sldId id="566" r:id="rId40"/>
    <p:sldId id="605" r:id="rId41"/>
    <p:sldId id="606" r:id="rId42"/>
    <p:sldId id="576" r:id="rId43"/>
    <p:sldId id="577" r:id="rId44"/>
    <p:sldId id="578" r:id="rId45"/>
    <p:sldId id="532" r:id="rId4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7BAD"/>
    <a:srgbClr val="0E9CDE"/>
    <a:srgbClr val="0C83B8"/>
    <a:srgbClr val="FFFFFF"/>
    <a:srgbClr val="EDF5FD"/>
    <a:srgbClr val="E2F5FE"/>
    <a:srgbClr val="EBF9EC"/>
    <a:srgbClr val="FBFF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51" autoAdjust="0"/>
    <p:restoredTop sz="80030" autoAdjust="0"/>
  </p:normalViewPr>
  <p:slideViewPr>
    <p:cSldViewPr>
      <p:cViewPr>
        <p:scale>
          <a:sx n="75" d="100"/>
          <a:sy n="75" d="100"/>
        </p:scale>
        <p:origin x="-1362" y="90"/>
      </p:cViewPr>
      <p:guideLst>
        <p:guide orient="horz" pos="2160"/>
        <p:guide orient="horz" pos="3074"/>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4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ahoma" pitchFamily="34" charset="0"/>
                <a:ea typeface="+mn-ea"/>
              </a:defRPr>
            </a:lvl1pPr>
          </a:lstStyle>
          <a:p>
            <a:pPr>
              <a:defRPr/>
            </a:pPr>
            <a:endParaRPr lang="zh-CN" altLang="en-US"/>
          </a:p>
        </p:txBody>
      </p:sp>
      <p:sp>
        <p:nvSpPr>
          <p:cNvPr id="4608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defRPr>
            </a:lvl1pPr>
          </a:lstStyle>
          <a:p>
            <a:pPr>
              <a:defRPr/>
            </a:pPr>
            <a:endParaRPr lang="en-US" altLang="zh-CN"/>
          </a:p>
        </p:txBody>
      </p:sp>
      <p:sp>
        <p:nvSpPr>
          <p:cNvPr id="4608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ahoma" pitchFamily="34" charset="0"/>
                <a:ea typeface="+mn-ea"/>
              </a:defRPr>
            </a:lvl1pPr>
          </a:lstStyle>
          <a:p>
            <a:pPr>
              <a:defRPr/>
            </a:pPr>
            <a:endParaRPr lang="en-US" altLang="zh-CN"/>
          </a:p>
        </p:txBody>
      </p:sp>
      <p:sp>
        <p:nvSpPr>
          <p:cNvPr id="2" name="灯片编号占位符 1"/>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B0759A85-5022-4787-A15B-AC08B285A577}" type="slidenum">
              <a:rPr lang="zh-CN" altLang="en-US"/>
              <a:pPr>
                <a:defRPr/>
              </a:pPr>
              <a:t>‹#›</a:t>
            </a:fld>
            <a:endParaRPr lang="zh-CN" altLang="en-US"/>
          </a:p>
        </p:txBody>
      </p:sp>
    </p:spTree>
    <p:extLst>
      <p:ext uri="{BB962C8B-B14F-4D97-AF65-F5344CB8AC3E}">
        <p14:creationId xmlns:p14="http://schemas.microsoft.com/office/powerpoint/2010/main" val="1719033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ahoma" pitchFamily="34" charset="0"/>
                <a:ea typeface="+mn-ea"/>
              </a:defRPr>
            </a:lvl1pPr>
          </a:lstStyle>
          <a:p>
            <a:pPr>
              <a:defRPr/>
            </a:pPr>
            <a:endParaRPr lang="zh-CN" altLang="en-US"/>
          </a:p>
        </p:txBody>
      </p:sp>
      <p:sp>
        <p:nvSpPr>
          <p:cNvPr id="4813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defRPr>
            </a:lvl1pPr>
          </a:lstStyle>
          <a:p>
            <a:pPr>
              <a:defRPr/>
            </a:pPr>
            <a:endParaRPr lang="en-US" altLang="zh-CN"/>
          </a:p>
        </p:txBody>
      </p:sp>
      <p:sp>
        <p:nvSpPr>
          <p:cNvPr id="573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4813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ahoma" pitchFamily="34" charset="0"/>
                <a:ea typeface="+mn-ea"/>
              </a:defRPr>
            </a:lvl1pPr>
          </a:lstStyle>
          <a:p>
            <a:pPr>
              <a:defRPr/>
            </a:pPr>
            <a:endParaRPr lang="en-US" altLang="zh-CN"/>
          </a:p>
        </p:txBody>
      </p:sp>
      <p:sp>
        <p:nvSpPr>
          <p:cNvPr id="4813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mn-ea"/>
              </a:defRPr>
            </a:lvl1pPr>
          </a:lstStyle>
          <a:p>
            <a:pPr>
              <a:defRPr/>
            </a:pPr>
            <a:fld id="{220CDBCF-2791-44E5-A9EB-021BB3638B3E}" type="slidenum">
              <a:rPr lang="zh-CN" altLang="en-US"/>
              <a:pPr>
                <a:defRPr/>
              </a:pPr>
              <a:t>‹#›</a:t>
            </a:fld>
            <a:endParaRPr lang="en-US" altLang="zh-CN"/>
          </a:p>
        </p:txBody>
      </p:sp>
    </p:spTree>
    <p:extLst>
      <p:ext uri="{BB962C8B-B14F-4D97-AF65-F5344CB8AC3E}">
        <p14:creationId xmlns:p14="http://schemas.microsoft.com/office/powerpoint/2010/main" val="7676823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p:spPr>
      </p:sp>
      <p:sp>
        <p:nvSpPr>
          <p:cNvPr id="829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en-US" altLang="zh-CN" dirty="0" smtClean="0">
                <a:ea typeface="宋体" charset="-122"/>
              </a:rPr>
              <a:t>   </a:t>
            </a:r>
            <a:r>
              <a:rPr lang="zh-CN" altLang="en-US" dirty="0" smtClean="0">
                <a:ea typeface="宋体" charset="-122"/>
              </a:rPr>
              <a:t>正式授课前进行统一测试。测试内容为上次课布置的预习测试题。本教学环节目的是强化学员进行预习的意识，测试结果记录学员学习成绩</a:t>
            </a:r>
          </a:p>
        </p:txBody>
      </p:sp>
      <p:sp>
        <p:nvSpPr>
          <p:cNvPr id="4" name="灯片编号占位符 3"/>
          <p:cNvSpPr>
            <a:spLocks noGrp="1"/>
          </p:cNvSpPr>
          <p:nvPr>
            <p:ph type="sldNum" sz="quarter" idx="5"/>
          </p:nvPr>
        </p:nvSpPr>
        <p:spPr/>
        <p:txBody>
          <a:bodyPr/>
          <a:lstStyle/>
          <a:p>
            <a:pPr>
              <a:defRPr/>
            </a:pPr>
            <a:fld id="{48E1512B-7337-46A4-8ADB-CD2CA39317AE}" type="slidenum">
              <a:rPr lang="zh-CN" altLang="en-US" smtClean="0"/>
              <a:pPr>
                <a:defRPr/>
              </a:pPr>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教学指导：</a:t>
            </a:r>
            <a:endParaRPr lang="en-US" altLang="zh-CN" dirty="0" smtClean="0"/>
          </a:p>
          <a:p>
            <a:r>
              <a:rPr lang="en-US" altLang="zh-CN" dirty="0" smtClean="0"/>
              <a:t>1.</a:t>
            </a:r>
            <a:r>
              <a:rPr lang="zh-CN" altLang="en-US" dirty="0" smtClean="0"/>
              <a:t>解释为什么没弹出模态框。然后演示示例</a:t>
            </a:r>
            <a:endParaRPr lang="en-US" altLang="zh-CN" dirty="0" smtClean="0"/>
          </a:p>
          <a:p>
            <a:r>
              <a:rPr lang="en-US" altLang="zh-CN" dirty="0" smtClean="0"/>
              <a:t>2</a:t>
            </a:r>
            <a:r>
              <a:rPr lang="zh-CN" altLang="en-US" dirty="0" smtClean="0"/>
              <a:t>、</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11</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、在示例</a:t>
            </a:r>
            <a:r>
              <a:rPr lang="en-US" altLang="zh-CN" dirty="0" smtClean="0"/>
              <a:t>2</a:t>
            </a:r>
            <a:r>
              <a:rPr lang="zh-CN" altLang="en-US" dirty="0" smtClean="0"/>
              <a:t>的基础上进行修改代码，不让模态框自动弹出，而是按钮触发弹出，添加按钮。顺便回顾可以用作按钮的元素（</a:t>
            </a:r>
            <a:r>
              <a:rPr lang="en-US" altLang="zh-CN" dirty="0" smtClean="0"/>
              <a:t>CSS</a:t>
            </a:r>
            <a:r>
              <a:rPr lang="zh-CN" altLang="en-US" dirty="0" smtClean="0"/>
              <a:t>样式中的按钮）</a:t>
            </a:r>
            <a:endParaRPr lang="en-US" altLang="zh-CN" dirty="0" smtClean="0"/>
          </a:p>
          <a:p>
            <a:r>
              <a:rPr lang="en-US" altLang="zh-CN" dirty="0" smtClean="0"/>
              <a:t>2</a:t>
            </a:r>
            <a:r>
              <a:rPr lang="zh-CN" altLang="en-US" dirty="0" smtClean="0"/>
              <a:t>、介绍两种按钮触发模态框的方法并演示效果。</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12</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13</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a:t>
            </a:r>
            <a:r>
              <a:rPr lang="zh-CN" altLang="zh-CN" sz="1200" kern="1200" dirty="0" smtClean="0">
                <a:solidFill>
                  <a:schemeClr val="tx1"/>
                </a:solidFill>
                <a:effectLst/>
                <a:latin typeface="Times New Roman" pitchFamily="18" charset="0"/>
                <a:ea typeface="宋体" pitchFamily="2" charset="-122"/>
                <a:cs typeface="+mn-cs"/>
              </a:rPr>
              <a:t>上述属性，除了</a:t>
            </a:r>
            <a:r>
              <a:rPr lang="en-US" altLang="zh-CN" sz="1200" kern="1200" dirty="0" err="1" smtClean="0">
                <a:solidFill>
                  <a:schemeClr val="tx1"/>
                </a:solidFill>
                <a:effectLst/>
                <a:latin typeface="Times New Roman" pitchFamily="18" charset="0"/>
                <a:ea typeface="宋体" pitchFamily="2" charset="-122"/>
                <a:cs typeface="+mn-cs"/>
              </a:rPr>
              <a:t>href</a:t>
            </a:r>
            <a:r>
              <a:rPr lang="zh-CN" altLang="zh-CN" sz="1200" kern="1200" dirty="0" smtClean="0">
                <a:solidFill>
                  <a:schemeClr val="tx1"/>
                </a:solidFill>
                <a:effectLst/>
                <a:latin typeface="Times New Roman" pitchFamily="18" charset="0"/>
                <a:ea typeface="宋体" pitchFamily="2" charset="-122"/>
                <a:cs typeface="+mn-cs"/>
              </a:rPr>
              <a:t>外，其他</a:t>
            </a:r>
            <a:r>
              <a:rPr lang="en-US" altLang="zh-CN" sz="1200" kern="1200" dirty="0" smtClean="0">
                <a:solidFill>
                  <a:schemeClr val="tx1"/>
                </a:solidFill>
                <a:effectLst/>
                <a:latin typeface="Times New Roman" pitchFamily="18" charset="0"/>
                <a:ea typeface="宋体" pitchFamily="2" charset="-122"/>
                <a:cs typeface="+mn-cs"/>
              </a:rPr>
              <a:t>3</a:t>
            </a:r>
            <a:r>
              <a:rPr lang="zh-CN" altLang="zh-CN" sz="1200" kern="1200" dirty="0" smtClean="0">
                <a:solidFill>
                  <a:schemeClr val="tx1"/>
                </a:solidFill>
                <a:effectLst/>
                <a:latin typeface="Times New Roman" pitchFamily="18" charset="0"/>
                <a:ea typeface="宋体" pitchFamily="2" charset="-122"/>
                <a:cs typeface="+mn-cs"/>
              </a:rPr>
              <a:t>个以</a:t>
            </a:r>
            <a:r>
              <a:rPr lang="en-US" altLang="zh-CN" sz="1200" kern="1200" dirty="0" smtClean="0">
                <a:solidFill>
                  <a:schemeClr val="tx1"/>
                </a:solidFill>
                <a:effectLst/>
                <a:latin typeface="Times New Roman" pitchFamily="18" charset="0"/>
                <a:ea typeface="宋体" pitchFamily="2" charset="-122"/>
                <a:cs typeface="+mn-cs"/>
              </a:rPr>
              <a:t>data</a:t>
            </a:r>
            <a:r>
              <a:rPr lang="zh-CN" altLang="zh-CN" sz="1200" kern="1200" dirty="0" smtClean="0">
                <a:solidFill>
                  <a:schemeClr val="tx1"/>
                </a:solidFill>
                <a:effectLst/>
                <a:latin typeface="Times New Roman" pitchFamily="18" charset="0"/>
                <a:ea typeface="宋体" pitchFamily="2" charset="-122"/>
                <a:cs typeface="+mn-cs"/>
              </a:rPr>
              <a:t>开头的属性，一般情况下可以设置在触发元素（带有</a:t>
            </a:r>
            <a:r>
              <a:rPr lang="en-US" altLang="zh-CN" sz="1200" kern="1200" dirty="0" smtClean="0">
                <a:solidFill>
                  <a:schemeClr val="tx1"/>
                </a:solidFill>
                <a:effectLst/>
                <a:latin typeface="Times New Roman" pitchFamily="18" charset="0"/>
                <a:ea typeface="宋体" pitchFamily="2" charset="-122"/>
                <a:cs typeface="+mn-cs"/>
              </a:rPr>
              <a:t>data-toggle=</a:t>
            </a:r>
            <a:r>
              <a:rPr lang="zh-CN" altLang="zh-CN" sz="1200" kern="1200" dirty="0" smtClean="0">
                <a:solidFill>
                  <a:schemeClr val="tx1"/>
                </a:solidFill>
                <a:effectLst/>
                <a:latin typeface="Times New Roman" pitchFamily="18" charset="0"/>
                <a:ea typeface="宋体" pitchFamily="2" charset="-122"/>
                <a:cs typeface="+mn-cs"/>
              </a:rPr>
              <a:t>“</a:t>
            </a:r>
            <a:r>
              <a:rPr lang="en-US" altLang="zh-CN" sz="1200" kern="1200" dirty="0" smtClean="0">
                <a:solidFill>
                  <a:schemeClr val="tx1"/>
                </a:solidFill>
                <a:effectLst/>
                <a:latin typeface="Times New Roman" pitchFamily="18" charset="0"/>
                <a:ea typeface="宋体" pitchFamily="2" charset="-122"/>
                <a:cs typeface="+mn-cs"/>
              </a:rPr>
              <a:t>modal</a:t>
            </a:r>
            <a:r>
              <a:rPr lang="zh-CN" altLang="zh-CN" sz="1200" kern="1200" dirty="0" smtClean="0">
                <a:solidFill>
                  <a:schemeClr val="tx1"/>
                </a:solidFill>
                <a:effectLst/>
                <a:latin typeface="Times New Roman" pitchFamily="18" charset="0"/>
                <a:ea typeface="宋体" pitchFamily="2" charset="-122"/>
                <a:cs typeface="+mn-cs"/>
              </a:rPr>
              <a:t>”属性的元素）上，也可以设置在弹窗最外层的</a:t>
            </a:r>
            <a:r>
              <a:rPr lang="en-US" altLang="zh-CN" sz="1200" kern="1200" dirty="0" smtClean="0">
                <a:solidFill>
                  <a:schemeClr val="tx1"/>
                </a:solidFill>
                <a:effectLst/>
                <a:latin typeface="Times New Roman" pitchFamily="18" charset="0"/>
                <a:ea typeface="宋体" pitchFamily="2" charset="-122"/>
                <a:cs typeface="+mn-cs"/>
              </a:rPr>
              <a:t>div</a:t>
            </a:r>
            <a:r>
              <a:rPr lang="zh-CN" altLang="zh-CN" sz="1200" kern="1200" dirty="0" smtClean="0">
                <a:solidFill>
                  <a:schemeClr val="tx1"/>
                </a:solidFill>
                <a:effectLst/>
                <a:latin typeface="Times New Roman" pitchFamily="18" charset="0"/>
                <a:ea typeface="宋体" pitchFamily="2" charset="-122"/>
                <a:cs typeface="+mn-cs"/>
              </a:rPr>
              <a:t>（带有</a:t>
            </a:r>
            <a:r>
              <a:rPr lang="en-US" altLang="zh-CN" sz="1200" kern="1200" dirty="0" smtClean="0">
                <a:solidFill>
                  <a:schemeClr val="tx1"/>
                </a:solidFill>
                <a:effectLst/>
                <a:latin typeface="Times New Roman" pitchFamily="18" charset="0"/>
                <a:ea typeface="宋体" pitchFamily="2" charset="-122"/>
                <a:cs typeface="+mn-cs"/>
              </a:rPr>
              <a:t>modal</a:t>
            </a:r>
            <a:r>
              <a:rPr lang="zh-CN" altLang="zh-CN" sz="1200" kern="1200" dirty="0" smtClean="0">
                <a:solidFill>
                  <a:schemeClr val="tx1"/>
                </a:solidFill>
                <a:effectLst/>
                <a:latin typeface="Times New Roman" pitchFamily="18" charset="0"/>
                <a:ea typeface="宋体" pitchFamily="2" charset="-122"/>
                <a:cs typeface="+mn-cs"/>
              </a:rPr>
              <a:t>，并且是有</a:t>
            </a:r>
            <a:r>
              <a:rPr lang="en-US" altLang="zh-CN" sz="1200" kern="1200" dirty="0" smtClean="0">
                <a:solidFill>
                  <a:schemeClr val="tx1"/>
                </a:solidFill>
                <a:effectLst/>
                <a:latin typeface="Times New Roman" pitchFamily="18" charset="0"/>
                <a:ea typeface="宋体" pitchFamily="2" charset="-122"/>
                <a:cs typeface="+mn-cs"/>
              </a:rPr>
              <a:t>data-</a:t>
            </a:r>
            <a:r>
              <a:rPr lang="en-US" altLang="zh-CN" sz="1200" kern="1200" dirty="0" err="1" smtClean="0">
                <a:solidFill>
                  <a:schemeClr val="tx1"/>
                </a:solidFill>
                <a:effectLst/>
                <a:latin typeface="Times New Roman" pitchFamily="18" charset="0"/>
                <a:ea typeface="宋体" pitchFamily="2" charset="-122"/>
                <a:cs typeface="+mn-cs"/>
              </a:rPr>
              <a:t>taget</a:t>
            </a:r>
            <a:r>
              <a:rPr lang="zh-CN" altLang="zh-CN" sz="1200" kern="1200" dirty="0" smtClean="0">
                <a:solidFill>
                  <a:schemeClr val="tx1"/>
                </a:solidFill>
                <a:effectLst/>
                <a:latin typeface="Times New Roman" pitchFamily="18" charset="0"/>
                <a:ea typeface="宋体" pitchFamily="2" charset="-122"/>
                <a:cs typeface="+mn-cs"/>
              </a:rPr>
              <a:t>指定的</a:t>
            </a:r>
            <a:r>
              <a:rPr lang="en-US" altLang="zh-CN" sz="1200" kern="1200" dirty="0" smtClean="0">
                <a:solidFill>
                  <a:schemeClr val="tx1"/>
                </a:solidFill>
                <a:effectLst/>
                <a:latin typeface="Times New Roman" pitchFamily="18" charset="0"/>
                <a:ea typeface="宋体" pitchFamily="2" charset="-122"/>
                <a:cs typeface="+mn-cs"/>
              </a:rPr>
              <a:t>div</a:t>
            </a:r>
            <a:r>
              <a:rPr lang="zh-CN" altLang="zh-CN" sz="1200" kern="1200" dirty="0" smtClean="0">
                <a:solidFill>
                  <a:schemeClr val="tx1"/>
                </a:solidFill>
                <a:effectLst/>
                <a:latin typeface="Times New Roman" pitchFamily="18" charset="0"/>
                <a:ea typeface="宋体" pitchFamily="2" charset="-122"/>
                <a:cs typeface="+mn-cs"/>
              </a:rPr>
              <a:t>元素）上</a:t>
            </a:r>
            <a:endParaRPr lang="en-US"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2</a:t>
            </a:r>
            <a:r>
              <a:rPr lang="zh-CN" altLang="en-US" sz="1200" kern="1200" dirty="0" smtClean="0">
                <a:solidFill>
                  <a:schemeClr val="tx1"/>
                </a:solidFill>
                <a:effectLst/>
                <a:latin typeface="Times New Roman" pitchFamily="18" charset="0"/>
                <a:ea typeface="宋体" pitchFamily="2" charset="-122"/>
                <a:cs typeface="+mn-cs"/>
              </a:rPr>
              <a:t>、教员只详细讲解演示模态框的</a:t>
            </a:r>
            <a:r>
              <a:rPr lang="en-US" altLang="zh-CN" sz="1200" kern="1200" dirty="0" err="1" smtClean="0">
                <a:solidFill>
                  <a:schemeClr val="tx1"/>
                </a:solidFill>
                <a:effectLst/>
                <a:latin typeface="Times New Roman" pitchFamily="18" charset="0"/>
                <a:ea typeface="宋体" pitchFamily="2" charset="-122"/>
                <a:cs typeface="+mn-cs"/>
              </a:rPr>
              <a:t>javaScript</a:t>
            </a:r>
            <a:r>
              <a:rPr lang="zh-CN" altLang="en-US" sz="1200" kern="1200" dirty="0" smtClean="0">
                <a:solidFill>
                  <a:schemeClr val="tx1"/>
                </a:solidFill>
                <a:effectLst/>
                <a:latin typeface="Times New Roman" pitchFamily="18" charset="0"/>
                <a:ea typeface="宋体" pitchFamily="2" charset="-122"/>
                <a:cs typeface="+mn-cs"/>
              </a:rPr>
              <a:t>属性、方法、事件。后面其他的</a:t>
            </a:r>
            <a:r>
              <a:rPr lang="en-US" altLang="zh-CN" sz="1200" kern="1200" dirty="0" err="1" smtClean="0">
                <a:solidFill>
                  <a:schemeClr val="tx1"/>
                </a:solidFill>
                <a:effectLst/>
                <a:latin typeface="Times New Roman" pitchFamily="18" charset="0"/>
                <a:ea typeface="宋体" pitchFamily="2" charset="-122"/>
                <a:cs typeface="+mn-cs"/>
              </a:rPr>
              <a:t>js</a:t>
            </a:r>
            <a:r>
              <a:rPr lang="zh-CN" altLang="en-US" sz="1200" kern="1200" dirty="0" smtClean="0">
                <a:solidFill>
                  <a:schemeClr val="tx1"/>
                </a:solidFill>
                <a:effectLst/>
                <a:latin typeface="Times New Roman" pitchFamily="18" charset="0"/>
                <a:ea typeface="宋体" pitchFamily="2" charset="-122"/>
                <a:cs typeface="+mn-cs"/>
              </a:rPr>
              <a:t>插件就不会那么详细讲解，学员需要能举一反三。</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14</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15</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a:t>
            </a:r>
            <a:r>
              <a:rPr lang="zh-CN" altLang="zh-CN" sz="1200" kern="1200" dirty="0" smtClean="0">
                <a:solidFill>
                  <a:schemeClr val="tx1"/>
                </a:solidFill>
                <a:effectLst/>
                <a:latin typeface="Times New Roman" pitchFamily="18" charset="0"/>
                <a:ea typeface="宋体" pitchFamily="2" charset="-122"/>
                <a:cs typeface="+mn-cs"/>
              </a:rPr>
              <a:t>在讲解示例</a:t>
            </a:r>
            <a:r>
              <a:rPr lang="en-US" altLang="zh-CN" sz="1200" kern="1200" dirty="0" smtClean="0">
                <a:solidFill>
                  <a:schemeClr val="tx1"/>
                </a:solidFill>
                <a:effectLst/>
                <a:latin typeface="Times New Roman" pitchFamily="18" charset="0"/>
                <a:ea typeface="宋体" pitchFamily="2" charset="-122"/>
                <a:cs typeface="+mn-cs"/>
              </a:rPr>
              <a:t>2</a:t>
            </a:r>
            <a:r>
              <a:rPr lang="zh-CN" altLang="zh-CN" sz="1200" kern="1200" dirty="0" smtClean="0">
                <a:solidFill>
                  <a:schemeClr val="tx1"/>
                </a:solidFill>
                <a:effectLst/>
                <a:latin typeface="Times New Roman" pitchFamily="18" charset="0"/>
                <a:ea typeface="宋体" pitchFamily="2" charset="-122"/>
                <a:cs typeface="+mn-cs"/>
              </a:rPr>
              <a:t>的时候，开始页面上什么也不能弹出，后来是加了</a:t>
            </a:r>
            <a:r>
              <a:rPr lang="en-US" altLang="zh-CN" sz="1200" kern="1200" dirty="0" smtClean="0">
                <a:solidFill>
                  <a:schemeClr val="tx1"/>
                </a:solidFill>
                <a:effectLst/>
                <a:latin typeface="Times New Roman" pitchFamily="18" charset="0"/>
                <a:ea typeface="宋体" pitchFamily="2" charset="-122"/>
                <a:cs typeface="+mn-cs"/>
              </a:rPr>
              <a:t>$('#</a:t>
            </a:r>
            <a:r>
              <a:rPr lang="en-US" altLang="zh-CN" sz="1200" kern="1200" dirty="0" err="1" smtClean="0">
                <a:solidFill>
                  <a:schemeClr val="tx1"/>
                </a:solidFill>
                <a:effectLst/>
                <a:latin typeface="Times New Roman" pitchFamily="18" charset="0"/>
                <a:ea typeface="宋体" pitchFamily="2" charset="-122"/>
                <a:cs typeface="+mn-cs"/>
              </a:rPr>
              <a:t>mymodal</a:t>
            </a:r>
            <a:r>
              <a:rPr lang="en-US" altLang="zh-CN" sz="1200" kern="1200" dirty="0" smtClean="0">
                <a:solidFill>
                  <a:schemeClr val="tx1"/>
                </a:solidFill>
                <a:effectLst/>
                <a:latin typeface="Times New Roman" pitchFamily="18" charset="0"/>
                <a:ea typeface="宋体" pitchFamily="2" charset="-122"/>
                <a:cs typeface="+mn-cs"/>
              </a:rPr>
              <a:t>').modal()</a:t>
            </a:r>
            <a:r>
              <a:rPr lang="zh-CN" altLang="zh-CN" sz="1200" kern="1200" dirty="0" smtClean="0">
                <a:solidFill>
                  <a:schemeClr val="tx1"/>
                </a:solidFill>
                <a:effectLst/>
                <a:latin typeface="Times New Roman" pitchFamily="18" charset="0"/>
                <a:ea typeface="宋体" pitchFamily="2" charset="-122"/>
                <a:cs typeface="+mn-cs"/>
              </a:rPr>
              <a:t>，后，刷新页面模态框就会自动显示。其实使用了参数</a:t>
            </a:r>
            <a:r>
              <a:rPr lang="en-US" altLang="zh-CN" sz="1200" kern="1200" dirty="0" smtClean="0">
                <a:solidFill>
                  <a:schemeClr val="tx1"/>
                </a:solidFill>
                <a:effectLst/>
                <a:latin typeface="Times New Roman" pitchFamily="18" charset="0"/>
                <a:ea typeface="宋体" pitchFamily="2" charset="-122"/>
                <a:cs typeface="+mn-cs"/>
              </a:rPr>
              <a:t>show</a:t>
            </a:r>
            <a:r>
              <a:rPr lang="zh-CN" altLang="zh-CN" sz="1200" kern="1200" dirty="0" smtClean="0">
                <a:solidFill>
                  <a:schemeClr val="tx1"/>
                </a:solidFill>
                <a:effectLst/>
                <a:latin typeface="Times New Roman" pitchFamily="18" charset="0"/>
                <a:ea typeface="宋体" pitchFamily="2" charset="-122"/>
                <a:cs typeface="+mn-cs"/>
              </a:rPr>
              <a:t>得到的结果也是一样的。如：</a:t>
            </a:r>
          </a:p>
          <a:p>
            <a:r>
              <a:rPr lang="en-US" altLang="zh-CN" sz="1200" kern="1200" dirty="0" smtClean="0">
                <a:solidFill>
                  <a:schemeClr val="tx1"/>
                </a:solidFill>
                <a:effectLst/>
                <a:latin typeface="Times New Roman" pitchFamily="18" charset="0"/>
                <a:ea typeface="宋体" pitchFamily="2" charset="-122"/>
                <a:cs typeface="+mn-cs"/>
              </a:rPr>
              <a:t>$('#</a:t>
            </a:r>
            <a:r>
              <a:rPr lang="en-US" altLang="zh-CN" sz="1200" kern="1200" dirty="0" err="1" smtClean="0">
                <a:solidFill>
                  <a:schemeClr val="tx1"/>
                </a:solidFill>
                <a:effectLst/>
                <a:latin typeface="Times New Roman" pitchFamily="18" charset="0"/>
                <a:ea typeface="宋体" pitchFamily="2" charset="-122"/>
                <a:cs typeface="+mn-cs"/>
              </a:rPr>
              <a:t>mymodal</a:t>
            </a:r>
            <a:r>
              <a:rPr lang="en-US" altLang="zh-CN" sz="1200" kern="1200" dirty="0" smtClean="0">
                <a:solidFill>
                  <a:schemeClr val="tx1"/>
                </a:solidFill>
                <a:effectLst/>
                <a:latin typeface="Times New Roman" pitchFamily="18" charset="0"/>
                <a:ea typeface="宋体" pitchFamily="2" charset="-122"/>
                <a:cs typeface="+mn-cs"/>
              </a:rPr>
              <a:t>').modal('show');</a:t>
            </a:r>
            <a:endParaRPr lang="zh-CN" altLang="zh-CN" sz="1200" kern="1200" dirty="0" smtClean="0">
              <a:solidFill>
                <a:schemeClr val="tx1"/>
              </a:solidFill>
              <a:effectLst/>
              <a:latin typeface="Times New Roman" pitchFamily="18" charset="0"/>
              <a:ea typeface="宋体" pitchFamily="2" charset="-122"/>
              <a:cs typeface="+mn-cs"/>
            </a:endParaRPr>
          </a:p>
          <a:p>
            <a:r>
              <a:rPr lang="zh-CN" altLang="zh-CN" sz="1200" kern="1200" dirty="0" smtClean="0">
                <a:solidFill>
                  <a:schemeClr val="tx1"/>
                </a:solidFill>
                <a:effectLst/>
                <a:latin typeface="Times New Roman" pitchFamily="18" charset="0"/>
                <a:ea typeface="宋体" pitchFamily="2" charset="-122"/>
                <a:cs typeface="+mn-cs"/>
              </a:rPr>
              <a:t>其他的参数</a:t>
            </a:r>
            <a:r>
              <a:rPr lang="en-US" altLang="zh-CN" sz="1200" kern="1200" dirty="0" smtClean="0">
                <a:solidFill>
                  <a:schemeClr val="tx1"/>
                </a:solidFill>
                <a:effectLst/>
                <a:latin typeface="Times New Roman" pitchFamily="18" charset="0"/>
                <a:ea typeface="宋体" pitchFamily="2" charset="-122"/>
                <a:cs typeface="+mn-cs"/>
              </a:rPr>
              <a:t>hide</a:t>
            </a:r>
            <a:r>
              <a:rPr lang="zh-CN" altLang="zh-CN" sz="1200" kern="1200" dirty="0" smtClean="0">
                <a:solidFill>
                  <a:schemeClr val="tx1"/>
                </a:solidFill>
                <a:effectLst/>
                <a:latin typeface="Times New Roman" pitchFamily="18" charset="0"/>
                <a:ea typeface="宋体" pitchFamily="2" charset="-122"/>
                <a:cs typeface="+mn-cs"/>
              </a:rPr>
              <a:t>、</a:t>
            </a:r>
            <a:r>
              <a:rPr lang="en-US" altLang="zh-CN" sz="1200" kern="1200" dirty="0" smtClean="0">
                <a:solidFill>
                  <a:schemeClr val="tx1"/>
                </a:solidFill>
                <a:effectLst/>
                <a:latin typeface="Times New Roman" pitchFamily="18" charset="0"/>
                <a:ea typeface="宋体" pitchFamily="2" charset="-122"/>
                <a:cs typeface="+mn-cs"/>
              </a:rPr>
              <a:t>toggle</a:t>
            </a:r>
            <a:r>
              <a:rPr lang="zh-CN" altLang="zh-CN" sz="1200" kern="1200" dirty="0" smtClean="0">
                <a:solidFill>
                  <a:schemeClr val="tx1"/>
                </a:solidFill>
                <a:effectLst/>
                <a:latin typeface="Times New Roman" pitchFamily="18" charset="0"/>
                <a:ea typeface="宋体" pitchFamily="2" charset="-122"/>
                <a:cs typeface="+mn-cs"/>
              </a:rPr>
              <a:t>的使用方法和</a:t>
            </a:r>
            <a:r>
              <a:rPr lang="en-US" altLang="zh-CN" sz="1200" kern="1200" dirty="0" smtClean="0">
                <a:solidFill>
                  <a:schemeClr val="tx1"/>
                </a:solidFill>
                <a:effectLst/>
                <a:latin typeface="Times New Roman" pitchFamily="18" charset="0"/>
                <a:ea typeface="宋体" pitchFamily="2" charset="-122"/>
                <a:cs typeface="+mn-cs"/>
              </a:rPr>
              <a:t>show</a:t>
            </a:r>
            <a:r>
              <a:rPr lang="zh-CN" altLang="zh-CN" sz="1200" kern="1200" dirty="0" smtClean="0">
                <a:solidFill>
                  <a:schemeClr val="tx1"/>
                </a:solidFill>
                <a:effectLst/>
                <a:latin typeface="Times New Roman" pitchFamily="18" charset="0"/>
                <a:ea typeface="宋体" pitchFamily="2" charset="-122"/>
                <a:cs typeface="+mn-cs"/>
              </a:rPr>
              <a:t>是一样的，可以根据实际的使用场景进行使用。需要注意的是，即便使用了</a:t>
            </a:r>
            <a:r>
              <a:rPr lang="en-US" altLang="zh-CN" sz="1200" kern="1200" dirty="0" err="1" smtClean="0">
                <a:solidFill>
                  <a:schemeClr val="tx1"/>
                </a:solidFill>
                <a:effectLst/>
                <a:latin typeface="Times New Roman" pitchFamily="18" charset="0"/>
                <a:ea typeface="宋体" pitchFamily="2" charset="-122"/>
                <a:cs typeface="+mn-cs"/>
              </a:rPr>
              <a:t>Javascript</a:t>
            </a:r>
            <a:r>
              <a:rPr lang="zh-CN" altLang="zh-CN" sz="1200" kern="1200" dirty="0" smtClean="0">
                <a:solidFill>
                  <a:schemeClr val="tx1"/>
                </a:solidFill>
                <a:effectLst/>
                <a:latin typeface="Times New Roman" pitchFamily="18" charset="0"/>
                <a:ea typeface="宋体" pitchFamily="2" charset="-122"/>
                <a:cs typeface="+mn-cs"/>
              </a:rPr>
              <a:t>的用法实现弹窗功能，也必须按照嵌套格式设置好弹窗所需要的</a:t>
            </a:r>
            <a:r>
              <a:rPr lang="en-US" altLang="zh-CN" sz="1200" kern="1200" dirty="0" smtClean="0">
                <a:solidFill>
                  <a:schemeClr val="tx1"/>
                </a:solidFill>
                <a:effectLst/>
                <a:latin typeface="Times New Roman" pitchFamily="18" charset="0"/>
                <a:ea typeface="宋体" pitchFamily="2" charset="-122"/>
                <a:cs typeface="+mn-cs"/>
              </a:rPr>
              <a:t>div</a:t>
            </a:r>
            <a:r>
              <a:rPr lang="zh-CN" altLang="zh-CN" sz="1200" kern="1200" dirty="0" smtClean="0">
                <a:solidFill>
                  <a:schemeClr val="tx1"/>
                </a:solidFill>
                <a:effectLst/>
                <a:latin typeface="Times New Roman" pitchFamily="18" charset="0"/>
                <a:ea typeface="宋体" pitchFamily="2" charset="-122"/>
                <a:cs typeface="+mn-cs"/>
              </a:rPr>
              <a:t>结构和样式，否则也不能得到我们想要的效果</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16</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a:t>
            </a:r>
            <a:r>
              <a:rPr lang="zh-CN" altLang="zh-CN" sz="1200" kern="1200" dirty="0" smtClean="0">
                <a:solidFill>
                  <a:schemeClr val="tx1"/>
                </a:solidFill>
                <a:effectLst/>
                <a:latin typeface="Times New Roman" pitchFamily="18" charset="0"/>
                <a:ea typeface="宋体" pitchFamily="2" charset="-122"/>
                <a:cs typeface="+mn-cs"/>
              </a:rPr>
              <a:t>调用这些事件的方法也很简单，和普通的</a:t>
            </a:r>
            <a:r>
              <a:rPr lang="en-US" altLang="zh-CN" sz="1200" kern="1200" dirty="0" err="1" smtClean="0">
                <a:solidFill>
                  <a:schemeClr val="tx1"/>
                </a:solidFill>
                <a:effectLst/>
                <a:latin typeface="Times New Roman" pitchFamily="18" charset="0"/>
                <a:ea typeface="宋体" pitchFamily="2" charset="-122"/>
                <a:cs typeface="+mn-cs"/>
              </a:rPr>
              <a:t>jQuery</a:t>
            </a:r>
            <a:r>
              <a:rPr lang="zh-CN" altLang="zh-CN" sz="1200" kern="1200" dirty="0" smtClean="0">
                <a:solidFill>
                  <a:schemeClr val="tx1"/>
                </a:solidFill>
                <a:effectLst/>
                <a:latin typeface="Times New Roman" pitchFamily="18" charset="0"/>
                <a:ea typeface="宋体" pitchFamily="2" charset="-122"/>
                <a:cs typeface="+mn-cs"/>
              </a:rPr>
              <a:t>代码一样。比如要对示例</a:t>
            </a:r>
            <a:r>
              <a:rPr lang="en-US" altLang="zh-CN" sz="1200" kern="1200" dirty="0" smtClean="0">
                <a:solidFill>
                  <a:schemeClr val="tx1"/>
                </a:solidFill>
                <a:effectLst/>
                <a:latin typeface="Times New Roman" pitchFamily="18" charset="0"/>
                <a:ea typeface="宋体" pitchFamily="2" charset="-122"/>
                <a:cs typeface="+mn-cs"/>
              </a:rPr>
              <a:t>2</a:t>
            </a:r>
            <a:r>
              <a:rPr lang="zh-CN" altLang="zh-CN" sz="1200" kern="1200" dirty="0" smtClean="0">
                <a:solidFill>
                  <a:schemeClr val="tx1"/>
                </a:solidFill>
                <a:effectLst/>
                <a:latin typeface="Times New Roman" pitchFamily="18" charset="0"/>
                <a:ea typeface="宋体" pitchFamily="2" charset="-122"/>
                <a:cs typeface="+mn-cs"/>
              </a:rPr>
              <a:t>中的模态框进行操作，代码如下：</a:t>
            </a:r>
          </a:p>
          <a:p>
            <a:r>
              <a:rPr lang="en-US" altLang="zh-CN" sz="1200" kern="1200" dirty="0" smtClean="0">
                <a:solidFill>
                  <a:schemeClr val="tx1"/>
                </a:solidFill>
                <a:effectLst/>
                <a:latin typeface="Times New Roman" pitchFamily="18" charset="0"/>
                <a:ea typeface="宋体" pitchFamily="2" charset="-122"/>
                <a:cs typeface="+mn-cs"/>
              </a:rPr>
              <a:t>//</a:t>
            </a:r>
            <a:r>
              <a:rPr lang="zh-CN" altLang="zh-CN" sz="1200" kern="1200" dirty="0" smtClean="0">
                <a:solidFill>
                  <a:schemeClr val="tx1"/>
                </a:solidFill>
                <a:effectLst/>
                <a:latin typeface="Times New Roman" pitchFamily="18" charset="0"/>
                <a:ea typeface="宋体" pitchFamily="2" charset="-122"/>
                <a:cs typeface="+mn-cs"/>
              </a:rPr>
              <a:t>事件的使用</a:t>
            </a:r>
          </a:p>
          <a:p>
            <a:r>
              <a:rPr lang="en-US" altLang="zh-CN" sz="1200" kern="1200" dirty="0" smtClean="0">
                <a:solidFill>
                  <a:schemeClr val="tx1"/>
                </a:solidFill>
                <a:effectLst/>
                <a:latin typeface="Times New Roman" pitchFamily="18" charset="0"/>
                <a:ea typeface="宋体" pitchFamily="2" charset="-122"/>
                <a:cs typeface="+mn-cs"/>
              </a:rPr>
              <a:t>$('#</a:t>
            </a:r>
            <a:r>
              <a:rPr lang="en-US" altLang="zh-CN" sz="1200" kern="1200" dirty="0" err="1" smtClean="0">
                <a:solidFill>
                  <a:schemeClr val="tx1"/>
                </a:solidFill>
                <a:effectLst/>
                <a:latin typeface="Times New Roman" pitchFamily="18" charset="0"/>
                <a:ea typeface="宋体" pitchFamily="2" charset="-122"/>
                <a:cs typeface="+mn-cs"/>
              </a:rPr>
              <a:t>mymodal</a:t>
            </a:r>
            <a:r>
              <a:rPr lang="en-US" altLang="zh-CN" sz="1200" kern="1200" dirty="0" smtClean="0">
                <a:solidFill>
                  <a:schemeClr val="tx1"/>
                </a:solidFill>
                <a:effectLst/>
                <a:latin typeface="Times New Roman" pitchFamily="18" charset="0"/>
                <a:ea typeface="宋体" pitchFamily="2" charset="-122"/>
                <a:cs typeface="+mn-cs"/>
              </a:rPr>
              <a:t>').on('</a:t>
            </a:r>
            <a:r>
              <a:rPr lang="en-US" altLang="zh-CN" sz="1200" kern="1200" dirty="0" err="1" smtClean="0">
                <a:solidFill>
                  <a:schemeClr val="tx1"/>
                </a:solidFill>
                <a:effectLst/>
                <a:latin typeface="Times New Roman" pitchFamily="18" charset="0"/>
                <a:ea typeface="宋体" pitchFamily="2" charset="-122"/>
                <a:cs typeface="+mn-cs"/>
              </a:rPr>
              <a:t>hidden.bs.modal</a:t>
            </a:r>
            <a:r>
              <a:rPr lang="en-US" altLang="zh-CN" sz="1200" kern="1200" dirty="0" smtClean="0">
                <a:solidFill>
                  <a:schemeClr val="tx1"/>
                </a:solidFill>
                <a:effectLst/>
                <a:latin typeface="Times New Roman" pitchFamily="18" charset="0"/>
                <a:ea typeface="宋体" pitchFamily="2" charset="-122"/>
                <a:cs typeface="+mn-cs"/>
              </a:rPr>
              <a:t>', function (e) {</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 do something...</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alert(‘</a:t>
            </a:r>
            <a:r>
              <a:rPr lang="zh-CN" altLang="zh-CN" sz="1200" kern="1200" dirty="0" smtClean="0">
                <a:solidFill>
                  <a:schemeClr val="tx1"/>
                </a:solidFill>
                <a:effectLst/>
                <a:latin typeface="Times New Roman" pitchFamily="18" charset="0"/>
                <a:ea typeface="宋体" pitchFamily="2" charset="-122"/>
                <a:cs typeface="+mn-cs"/>
              </a:rPr>
              <a:t>模态框被完全隐藏后执行这个事件</a:t>
            </a:r>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r>
              <a:rPr lang="zh-CN" altLang="zh-CN" sz="1200" kern="1200" dirty="0" smtClean="0">
                <a:solidFill>
                  <a:schemeClr val="tx1"/>
                </a:solidFill>
                <a:effectLst/>
                <a:latin typeface="Times New Roman" pitchFamily="18" charset="0"/>
                <a:ea typeface="宋体" pitchFamily="2" charset="-122"/>
                <a:cs typeface="+mn-cs"/>
              </a:rPr>
              <a:t>请大家把这</a:t>
            </a:r>
            <a:r>
              <a:rPr lang="en-US" altLang="zh-CN" sz="1200" kern="1200" dirty="0" smtClean="0">
                <a:solidFill>
                  <a:schemeClr val="tx1"/>
                </a:solidFill>
                <a:effectLst/>
                <a:latin typeface="Times New Roman" pitchFamily="18" charset="0"/>
                <a:ea typeface="宋体" pitchFamily="2" charset="-122"/>
                <a:cs typeface="+mn-cs"/>
              </a:rPr>
              <a:t>4</a:t>
            </a:r>
            <a:r>
              <a:rPr lang="zh-CN" altLang="zh-CN" sz="1200" kern="1200" dirty="0" smtClean="0">
                <a:solidFill>
                  <a:schemeClr val="tx1"/>
                </a:solidFill>
                <a:effectLst/>
                <a:latin typeface="Times New Roman" pitchFamily="18" charset="0"/>
                <a:ea typeface="宋体" pitchFamily="2" charset="-122"/>
                <a:cs typeface="+mn-cs"/>
              </a:rPr>
              <a:t>种事件都实践一下，以便能更好的理解和使用这些事件</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17</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en-US" altLang="zh-CN" dirty="0" smtClean="0">
                <a:ea typeface="宋体" charset="-122"/>
              </a:rPr>
              <a:t>1</a:t>
            </a:r>
            <a:r>
              <a:rPr lang="zh-CN" altLang="en-US" dirty="0" smtClean="0">
                <a:ea typeface="宋体" charset="-122"/>
              </a:rPr>
              <a:t>、教员分析需求，先演示给学员完成后的样子。</a:t>
            </a:r>
          </a:p>
        </p:txBody>
      </p:sp>
      <p:sp>
        <p:nvSpPr>
          <p:cNvPr id="4" name="灯片编号占位符 3"/>
          <p:cNvSpPr>
            <a:spLocks noGrp="1"/>
          </p:cNvSpPr>
          <p:nvPr>
            <p:ph type="sldNum" sz="quarter" idx="5"/>
          </p:nvPr>
        </p:nvSpPr>
        <p:spPr/>
        <p:txBody>
          <a:bodyPr/>
          <a:lstStyle/>
          <a:p>
            <a:pPr>
              <a:defRPr/>
            </a:pPr>
            <a:fld id="{E7584919-9516-4A22-BB58-DB9580593F09}" type="slidenum">
              <a:rPr lang="zh-CN" altLang="en-US" smtClean="0"/>
              <a:pPr>
                <a:defRPr/>
              </a:pPr>
              <a:t>18</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p:spPr>
      </p:sp>
      <p:sp>
        <p:nvSpPr>
          <p:cNvPr id="829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charset="-122"/>
              </a:rPr>
              <a:t>教学指导：</a:t>
            </a:r>
            <a:endParaRPr lang="en-US" altLang="zh-CN" smtClean="0">
              <a:ea typeface="宋体" charset="-122"/>
            </a:endParaRPr>
          </a:p>
          <a:p>
            <a:r>
              <a:rPr lang="en-US" altLang="zh-CN" smtClean="0">
                <a:ea typeface="宋体" charset="-122"/>
              </a:rPr>
              <a:t>xxxxxxx</a:t>
            </a:r>
            <a:endParaRPr lang="zh-CN" altLang="en-US" smtClean="0">
              <a:ea typeface="宋体" charset="-122"/>
            </a:endParaRPr>
          </a:p>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90400215-E3F8-4EDC-AAFD-746355BA88AB}" type="slidenum">
              <a:rPr lang="zh-CN" altLang="en-US" smtClean="0"/>
              <a:pPr>
                <a:defRPr/>
              </a:pPr>
              <a:t>19</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a:t>
            </a:r>
            <a:endParaRPr lang="en-US" altLang="zh-CN" dirty="0" smtClean="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20</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ea typeface="宋体" charset="-122"/>
              </a:rPr>
              <a:t>教学指导：</a:t>
            </a:r>
            <a:endParaRPr lang="en-US" altLang="zh-CN" dirty="0" smtClean="0">
              <a:ea typeface="宋体" charset="-122"/>
            </a:endParaRPr>
          </a:p>
          <a:p>
            <a:r>
              <a:rPr lang="zh-CN" altLang="en-US" dirty="0" smtClean="0">
                <a:ea typeface="宋体" charset="-122"/>
              </a:rPr>
              <a:t>回顾：上次课的教学内容和学员已学过的相关技术内容</a:t>
            </a:r>
            <a:endParaRPr lang="en-US" altLang="zh-CN" dirty="0" smtClean="0">
              <a:ea typeface="宋体" charset="-122"/>
            </a:endParaRPr>
          </a:p>
          <a:p>
            <a:r>
              <a:rPr lang="zh-CN" altLang="en-US" dirty="0" smtClean="0">
                <a:ea typeface="宋体" charset="-122"/>
              </a:rPr>
              <a:t>作业点评：点评作业的提交情况和共性问题，目的是给学员作业反馈以促进学员完成作业的积极性</a:t>
            </a:r>
            <a:endParaRPr lang="en-US" altLang="zh-CN" dirty="0" smtClean="0">
              <a:ea typeface="宋体" charset="-122"/>
            </a:endParaRPr>
          </a:p>
          <a:p>
            <a:r>
              <a:rPr lang="zh-CN" altLang="en-US" dirty="0" smtClean="0">
                <a:ea typeface="宋体" charset="-122"/>
              </a:rPr>
              <a:t>提示：教员在回顾响应式相关内容的时候也可以引申的提及接下来要讲解的内容是</a:t>
            </a:r>
            <a:r>
              <a:rPr lang="en-US" altLang="zh-CN" dirty="0" smtClean="0">
                <a:ea typeface="宋体" charset="-122"/>
              </a:rPr>
              <a:t>Bootstrap</a:t>
            </a:r>
            <a:r>
              <a:rPr lang="zh-CN" altLang="en-US" dirty="0" smtClean="0">
                <a:ea typeface="宋体" charset="-122"/>
              </a:rPr>
              <a:t>框架，可以很快速、简单的实现响应式布局。</a:t>
            </a:r>
            <a:endParaRPr lang="en-US" altLang="zh-CN" dirty="0" smtClean="0">
              <a:ea typeface="宋体"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A85BDC32-D6B2-4D76-8589-59E00B434E2C}" type="slidenum">
              <a:rPr lang="zh-CN" altLang="en-US" smtClean="0"/>
              <a:pPr>
                <a:defRPr/>
              </a:pPr>
              <a:t>3</a:t>
            </a:fld>
            <a:endParaRPr lang="en-US" altLang="zh-CN"/>
          </a:p>
        </p:txBody>
      </p:sp>
    </p:spTree>
    <p:extLst>
      <p:ext uri="{BB962C8B-B14F-4D97-AF65-F5344CB8AC3E}">
        <p14:creationId xmlns:p14="http://schemas.microsoft.com/office/powerpoint/2010/main" val="1606583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、教员引导</a:t>
            </a:r>
            <a:endParaRPr lang="en-US" altLang="zh-CN" dirty="0" smtClean="0"/>
          </a:p>
          <a:p>
            <a:r>
              <a:rPr lang="zh-CN" altLang="zh-CN" sz="1200" kern="1200" dirty="0" smtClean="0">
                <a:solidFill>
                  <a:schemeClr val="tx1"/>
                </a:solidFill>
                <a:effectLst/>
                <a:latin typeface="Times New Roman" pitchFamily="18" charset="0"/>
                <a:ea typeface="宋体" pitchFamily="2" charset="-122"/>
                <a:cs typeface="+mn-cs"/>
              </a:rPr>
              <a:t>在选项卡里不仅支持</a:t>
            </a:r>
            <a:r>
              <a:rPr lang="en-US" altLang="zh-CN" sz="1200" kern="1200" dirty="0" smtClean="0">
                <a:solidFill>
                  <a:schemeClr val="tx1"/>
                </a:solidFill>
                <a:effectLst/>
                <a:latin typeface="Times New Roman" pitchFamily="18" charset="0"/>
                <a:ea typeface="宋体" pitchFamily="2" charset="-122"/>
                <a:cs typeface="+mn-cs"/>
              </a:rPr>
              <a:t>tabs</a:t>
            </a:r>
            <a:r>
              <a:rPr lang="zh-CN" altLang="zh-CN" sz="1200" kern="1200" dirty="0" smtClean="0">
                <a:solidFill>
                  <a:schemeClr val="tx1"/>
                </a:solidFill>
                <a:effectLst/>
                <a:latin typeface="Times New Roman" pitchFamily="18" charset="0"/>
                <a:ea typeface="宋体" pitchFamily="2" charset="-122"/>
                <a:cs typeface="+mn-cs"/>
              </a:rPr>
              <a:t>导航，还支持胶囊式的选项卡导航，使用的时候需要把</a:t>
            </a:r>
            <a:r>
              <a:rPr lang="en-US" altLang="zh-CN" sz="1200" kern="1200" dirty="0" err="1" smtClean="0">
                <a:solidFill>
                  <a:schemeClr val="tx1"/>
                </a:solidFill>
                <a:effectLst/>
                <a:latin typeface="Times New Roman" pitchFamily="18" charset="0"/>
                <a:ea typeface="宋体" pitchFamily="2" charset="-122"/>
                <a:cs typeface="+mn-cs"/>
              </a:rPr>
              <a:t>nav</a:t>
            </a:r>
            <a:r>
              <a:rPr lang="en-US" altLang="zh-CN" sz="1200" kern="1200" dirty="0" smtClean="0">
                <a:solidFill>
                  <a:schemeClr val="tx1"/>
                </a:solidFill>
                <a:effectLst/>
                <a:latin typeface="Times New Roman" pitchFamily="18" charset="0"/>
                <a:ea typeface="宋体" pitchFamily="2" charset="-122"/>
                <a:cs typeface="+mn-cs"/>
              </a:rPr>
              <a:t>-tabs</a:t>
            </a:r>
            <a:r>
              <a:rPr lang="zh-CN" altLang="zh-CN" sz="1200" kern="1200" dirty="0" smtClean="0">
                <a:solidFill>
                  <a:schemeClr val="tx1"/>
                </a:solidFill>
                <a:effectLst/>
                <a:latin typeface="Times New Roman" pitchFamily="18" charset="0"/>
                <a:ea typeface="宋体" pitchFamily="2" charset="-122"/>
                <a:cs typeface="+mn-cs"/>
              </a:rPr>
              <a:t>替换为</a:t>
            </a:r>
            <a:r>
              <a:rPr lang="en-US" altLang="zh-CN" sz="1200" kern="1200" dirty="0" err="1" smtClean="0">
                <a:solidFill>
                  <a:schemeClr val="tx1"/>
                </a:solidFill>
                <a:effectLst/>
                <a:latin typeface="Times New Roman" pitchFamily="18" charset="0"/>
                <a:ea typeface="宋体" pitchFamily="2" charset="-122"/>
                <a:cs typeface="+mn-cs"/>
              </a:rPr>
              <a:t>nav</a:t>
            </a:r>
            <a:r>
              <a:rPr lang="en-US" altLang="zh-CN" sz="1200" kern="1200" dirty="0" smtClean="0">
                <a:solidFill>
                  <a:schemeClr val="tx1"/>
                </a:solidFill>
                <a:effectLst/>
                <a:latin typeface="Times New Roman" pitchFamily="18" charset="0"/>
                <a:ea typeface="宋体" pitchFamily="2" charset="-122"/>
                <a:cs typeface="+mn-cs"/>
              </a:rPr>
              <a:t>-pills</a:t>
            </a:r>
            <a:r>
              <a:rPr lang="zh-CN" altLang="zh-CN" sz="1200" kern="1200" dirty="0" smtClean="0">
                <a:solidFill>
                  <a:schemeClr val="tx1"/>
                </a:solidFill>
                <a:effectLst/>
                <a:latin typeface="Times New Roman" pitchFamily="18" charset="0"/>
                <a:ea typeface="宋体" pitchFamily="2" charset="-122"/>
                <a:cs typeface="+mn-cs"/>
              </a:rPr>
              <a:t>，还要把</a:t>
            </a:r>
            <a:r>
              <a:rPr lang="en-US" altLang="zh-CN" sz="1200" kern="1200" dirty="0" smtClean="0">
                <a:solidFill>
                  <a:schemeClr val="tx1"/>
                </a:solidFill>
                <a:effectLst/>
                <a:latin typeface="Times New Roman" pitchFamily="18" charset="0"/>
                <a:ea typeface="宋体" pitchFamily="2" charset="-122"/>
                <a:cs typeface="+mn-cs"/>
              </a:rPr>
              <a:t>data-toggle</a:t>
            </a:r>
            <a:r>
              <a:rPr lang="zh-CN" altLang="zh-CN" sz="1200" kern="1200" dirty="0" smtClean="0">
                <a:solidFill>
                  <a:schemeClr val="tx1"/>
                </a:solidFill>
                <a:effectLst/>
                <a:latin typeface="Times New Roman" pitchFamily="18" charset="0"/>
                <a:ea typeface="宋体" pitchFamily="2" charset="-122"/>
                <a:cs typeface="+mn-cs"/>
              </a:rPr>
              <a:t>的</a:t>
            </a:r>
            <a:r>
              <a:rPr lang="en-US" altLang="zh-CN" sz="1200" kern="1200" dirty="0" smtClean="0">
                <a:solidFill>
                  <a:schemeClr val="tx1"/>
                </a:solidFill>
                <a:effectLst/>
                <a:latin typeface="Times New Roman" pitchFamily="18" charset="0"/>
                <a:ea typeface="宋体" pitchFamily="2" charset="-122"/>
                <a:cs typeface="+mn-cs"/>
              </a:rPr>
              <a:t>tab</a:t>
            </a:r>
            <a:r>
              <a:rPr lang="zh-CN" altLang="zh-CN" sz="1200" kern="1200" dirty="0" smtClean="0">
                <a:solidFill>
                  <a:schemeClr val="tx1"/>
                </a:solidFill>
                <a:effectLst/>
                <a:latin typeface="Times New Roman" pitchFamily="18" charset="0"/>
                <a:ea typeface="宋体" pitchFamily="2" charset="-122"/>
                <a:cs typeface="+mn-cs"/>
              </a:rPr>
              <a:t>替换为</a:t>
            </a:r>
            <a:r>
              <a:rPr lang="en-US" altLang="zh-CN" sz="1200" kern="1200" dirty="0" smtClean="0">
                <a:solidFill>
                  <a:schemeClr val="tx1"/>
                </a:solidFill>
                <a:effectLst/>
                <a:latin typeface="Times New Roman" pitchFamily="18" charset="0"/>
                <a:ea typeface="宋体" pitchFamily="2" charset="-122"/>
                <a:cs typeface="+mn-cs"/>
              </a:rPr>
              <a:t>pill</a:t>
            </a:r>
            <a:r>
              <a:rPr lang="zh-CN" altLang="zh-CN" sz="1200" kern="1200" dirty="0" smtClean="0">
                <a:solidFill>
                  <a:schemeClr val="tx1"/>
                </a:solidFill>
                <a:effectLst/>
                <a:latin typeface="Times New Roman" pitchFamily="18" charset="0"/>
                <a:ea typeface="宋体" pitchFamily="2" charset="-122"/>
                <a:cs typeface="+mn-cs"/>
              </a:rPr>
              <a:t>。示例代码如下所示。</a:t>
            </a:r>
          </a:p>
          <a:p>
            <a:r>
              <a:rPr lang="en-US" altLang="zh-CN" sz="1200" kern="1200" dirty="0" smtClean="0">
                <a:solidFill>
                  <a:schemeClr val="tx1"/>
                </a:solidFill>
                <a:effectLst/>
                <a:latin typeface="Times New Roman" pitchFamily="18" charset="0"/>
                <a:ea typeface="宋体" pitchFamily="2" charset="-122"/>
                <a:cs typeface="+mn-cs"/>
              </a:rPr>
              <a:t>&lt;</a:t>
            </a:r>
            <a:r>
              <a:rPr lang="en-US" altLang="zh-CN" sz="1200" kern="1200" dirty="0" err="1" smtClean="0">
                <a:solidFill>
                  <a:schemeClr val="tx1"/>
                </a:solidFill>
                <a:effectLst/>
                <a:latin typeface="Times New Roman" pitchFamily="18" charset="0"/>
                <a:ea typeface="宋体" pitchFamily="2" charset="-122"/>
                <a:cs typeface="+mn-cs"/>
              </a:rPr>
              <a:t>ul</a:t>
            </a:r>
            <a:r>
              <a:rPr lang="en-US" altLang="zh-CN" sz="1200" kern="1200" dirty="0" smtClean="0">
                <a:solidFill>
                  <a:schemeClr val="tx1"/>
                </a:solidFill>
                <a:effectLst/>
                <a:latin typeface="Times New Roman" pitchFamily="18" charset="0"/>
                <a:ea typeface="宋体" pitchFamily="2" charset="-122"/>
                <a:cs typeface="+mn-cs"/>
              </a:rPr>
              <a:t> class="</a:t>
            </a:r>
            <a:r>
              <a:rPr lang="en-US" altLang="zh-CN" sz="1200" kern="1200" dirty="0" err="1" smtClean="0">
                <a:solidFill>
                  <a:schemeClr val="tx1"/>
                </a:solidFill>
                <a:effectLst/>
                <a:latin typeface="Times New Roman" pitchFamily="18" charset="0"/>
                <a:ea typeface="宋体" pitchFamily="2" charset="-122"/>
                <a:cs typeface="+mn-cs"/>
              </a:rPr>
              <a:t>nav</a:t>
            </a:r>
            <a:r>
              <a:rPr lang="en-US" altLang="zh-CN" sz="1200" kern="1200" dirty="0" smtClean="0">
                <a:solidFill>
                  <a:schemeClr val="tx1"/>
                </a:solidFill>
                <a:effectLst/>
                <a:latin typeface="Times New Roman" pitchFamily="18" charset="0"/>
                <a:ea typeface="宋体" pitchFamily="2" charset="-122"/>
                <a:cs typeface="+mn-cs"/>
              </a:rPr>
              <a:t> </a:t>
            </a:r>
            <a:r>
              <a:rPr lang="en-US" altLang="zh-CN" sz="1200" b="1" kern="1200" dirty="0" err="1" smtClean="0">
                <a:solidFill>
                  <a:schemeClr val="tx1"/>
                </a:solidFill>
                <a:effectLst/>
                <a:latin typeface="Times New Roman" pitchFamily="18" charset="0"/>
                <a:ea typeface="宋体" pitchFamily="2" charset="-122"/>
                <a:cs typeface="+mn-cs"/>
              </a:rPr>
              <a:t>nav</a:t>
            </a:r>
            <a:r>
              <a:rPr lang="en-US" altLang="zh-CN" sz="1200" b="1" kern="1200" dirty="0" smtClean="0">
                <a:solidFill>
                  <a:schemeClr val="tx1"/>
                </a:solidFill>
                <a:effectLst/>
                <a:latin typeface="Times New Roman" pitchFamily="18" charset="0"/>
                <a:ea typeface="宋体" pitchFamily="2" charset="-122"/>
                <a:cs typeface="+mn-cs"/>
              </a:rPr>
              <a:t>-pills</a:t>
            </a:r>
            <a:r>
              <a:rPr lang="en-US" altLang="zh-CN" sz="1200" kern="1200" dirty="0" smtClean="0">
                <a:solidFill>
                  <a:schemeClr val="tx1"/>
                </a:solidFill>
                <a:effectLst/>
                <a:latin typeface="Times New Roman" pitchFamily="18" charset="0"/>
                <a:ea typeface="宋体" pitchFamily="2" charset="-122"/>
                <a:cs typeface="+mn-cs"/>
              </a:rPr>
              <a:t>"&gt;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&lt;li class="active"&gt;&lt;a </a:t>
            </a:r>
            <a:r>
              <a:rPr lang="en-US" altLang="zh-CN" sz="1200" kern="1200" dirty="0" err="1" smtClean="0">
                <a:solidFill>
                  <a:schemeClr val="tx1"/>
                </a:solidFill>
                <a:effectLst/>
                <a:latin typeface="Times New Roman" pitchFamily="18" charset="0"/>
                <a:ea typeface="宋体" pitchFamily="2" charset="-122"/>
                <a:cs typeface="+mn-cs"/>
              </a:rPr>
              <a:t>href</a:t>
            </a:r>
            <a:r>
              <a:rPr lang="en-US" altLang="zh-CN" sz="1200" kern="1200" dirty="0" smtClean="0">
                <a:solidFill>
                  <a:schemeClr val="tx1"/>
                </a:solidFill>
                <a:effectLst/>
                <a:latin typeface="Times New Roman" pitchFamily="18" charset="0"/>
                <a:ea typeface="宋体" pitchFamily="2" charset="-122"/>
                <a:cs typeface="+mn-cs"/>
              </a:rPr>
              <a:t>="#name1" </a:t>
            </a:r>
            <a:r>
              <a:rPr lang="en-US" altLang="zh-CN" sz="1200" b="1" kern="1200" dirty="0" smtClean="0">
                <a:solidFill>
                  <a:schemeClr val="tx1"/>
                </a:solidFill>
                <a:effectLst/>
                <a:latin typeface="Times New Roman" pitchFamily="18" charset="0"/>
                <a:ea typeface="宋体" pitchFamily="2" charset="-122"/>
                <a:cs typeface="+mn-cs"/>
              </a:rPr>
              <a:t>data-toggle="pill"</a:t>
            </a:r>
            <a:r>
              <a:rPr lang="en-US" altLang="zh-CN" sz="1200" kern="1200" dirty="0" smtClean="0">
                <a:solidFill>
                  <a:schemeClr val="tx1"/>
                </a:solidFill>
                <a:effectLst/>
                <a:latin typeface="Times New Roman" pitchFamily="18" charset="0"/>
                <a:ea typeface="宋体" pitchFamily="2" charset="-122"/>
                <a:cs typeface="+mn-cs"/>
              </a:rPr>
              <a:t>&gt;home&lt;/a&gt;&lt;/li&gt;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&lt;li&gt;&lt;a </a:t>
            </a:r>
            <a:r>
              <a:rPr lang="en-US" altLang="zh-CN" sz="1200" kern="1200" dirty="0" err="1" smtClean="0">
                <a:solidFill>
                  <a:schemeClr val="tx1"/>
                </a:solidFill>
                <a:effectLst/>
                <a:latin typeface="Times New Roman" pitchFamily="18" charset="0"/>
                <a:ea typeface="宋体" pitchFamily="2" charset="-122"/>
                <a:cs typeface="+mn-cs"/>
              </a:rPr>
              <a:t>href</a:t>
            </a:r>
            <a:r>
              <a:rPr lang="en-US" altLang="zh-CN" sz="1200" kern="1200" dirty="0" smtClean="0">
                <a:solidFill>
                  <a:schemeClr val="tx1"/>
                </a:solidFill>
                <a:effectLst/>
                <a:latin typeface="Times New Roman" pitchFamily="18" charset="0"/>
                <a:ea typeface="宋体" pitchFamily="2" charset="-122"/>
                <a:cs typeface="+mn-cs"/>
              </a:rPr>
              <a:t>="#name2"</a:t>
            </a:r>
            <a:r>
              <a:rPr lang="en-US" altLang="zh-CN" sz="1200" b="1" kern="1200" dirty="0" smtClean="0">
                <a:solidFill>
                  <a:schemeClr val="tx1"/>
                </a:solidFill>
                <a:effectLst/>
                <a:latin typeface="Times New Roman" pitchFamily="18" charset="0"/>
                <a:ea typeface="宋体" pitchFamily="2" charset="-122"/>
                <a:cs typeface="+mn-cs"/>
              </a:rPr>
              <a:t> data-toggle=" pill </a:t>
            </a:r>
            <a:r>
              <a:rPr lang="en-US" altLang="zh-CN" sz="1200" kern="1200" dirty="0" smtClean="0">
                <a:solidFill>
                  <a:schemeClr val="tx1"/>
                </a:solidFill>
                <a:effectLst/>
                <a:latin typeface="Times New Roman" pitchFamily="18" charset="0"/>
                <a:ea typeface="宋体" pitchFamily="2" charset="-122"/>
                <a:cs typeface="+mn-cs"/>
              </a:rPr>
              <a:t>"&gt;Profile&lt;/a&gt;&lt;/li&gt;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&lt;li&gt;&lt;a </a:t>
            </a:r>
            <a:r>
              <a:rPr lang="en-US" altLang="zh-CN" sz="1200" kern="1200" dirty="0" err="1" smtClean="0">
                <a:solidFill>
                  <a:schemeClr val="tx1"/>
                </a:solidFill>
                <a:effectLst/>
                <a:latin typeface="Times New Roman" pitchFamily="18" charset="0"/>
                <a:ea typeface="宋体" pitchFamily="2" charset="-122"/>
                <a:cs typeface="+mn-cs"/>
              </a:rPr>
              <a:t>href</a:t>
            </a:r>
            <a:r>
              <a:rPr lang="en-US" altLang="zh-CN" sz="1200" kern="1200" dirty="0" smtClean="0">
                <a:solidFill>
                  <a:schemeClr val="tx1"/>
                </a:solidFill>
                <a:effectLst/>
                <a:latin typeface="Times New Roman" pitchFamily="18" charset="0"/>
                <a:ea typeface="宋体" pitchFamily="2" charset="-122"/>
                <a:cs typeface="+mn-cs"/>
              </a:rPr>
              <a:t>="#name3" </a:t>
            </a:r>
            <a:r>
              <a:rPr lang="en-US" altLang="zh-CN" sz="1200" b="1" kern="1200" dirty="0" smtClean="0">
                <a:solidFill>
                  <a:schemeClr val="tx1"/>
                </a:solidFill>
                <a:effectLst/>
                <a:latin typeface="Times New Roman" pitchFamily="18" charset="0"/>
                <a:ea typeface="宋体" pitchFamily="2" charset="-122"/>
                <a:cs typeface="+mn-cs"/>
              </a:rPr>
              <a:t>data-toggle=" pill</a:t>
            </a:r>
            <a:r>
              <a:rPr lang="en-US" altLang="zh-CN" sz="1200" kern="1200" dirty="0" smtClean="0">
                <a:solidFill>
                  <a:schemeClr val="tx1"/>
                </a:solidFill>
                <a:effectLst/>
                <a:latin typeface="Times New Roman" pitchFamily="18" charset="0"/>
                <a:ea typeface="宋体" pitchFamily="2" charset="-122"/>
                <a:cs typeface="+mn-cs"/>
              </a:rPr>
              <a:t> "&gt;fat&lt;/a&gt;&lt;/li&gt;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&lt;li&gt;&lt;a </a:t>
            </a:r>
            <a:r>
              <a:rPr lang="en-US" altLang="zh-CN" sz="1200" kern="1200" dirty="0" err="1" smtClean="0">
                <a:solidFill>
                  <a:schemeClr val="tx1"/>
                </a:solidFill>
                <a:effectLst/>
                <a:latin typeface="Times New Roman" pitchFamily="18" charset="0"/>
                <a:ea typeface="宋体" pitchFamily="2" charset="-122"/>
                <a:cs typeface="+mn-cs"/>
              </a:rPr>
              <a:t>href</a:t>
            </a:r>
            <a:r>
              <a:rPr lang="en-US" altLang="zh-CN" sz="1200" kern="1200" dirty="0" smtClean="0">
                <a:solidFill>
                  <a:schemeClr val="tx1"/>
                </a:solidFill>
                <a:effectLst/>
                <a:latin typeface="Times New Roman" pitchFamily="18" charset="0"/>
                <a:ea typeface="宋体" pitchFamily="2" charset="-122"/>
                <a:cs typeface="+mn-cs"/>
              </a:rPr>
              <a:t>="#name4" </a:t>
            </a:r>
            <a:r>
              <a:rPr lang="en-US" altLang="zh-CN" sz="1200" b="1" kern="1200" dirty="0" smtClean="0">
                <a:solidFill>
                  <a:schemeClr val="tx1"/>
                </a:solidFill>
                <a:effectLst/>
                <a:latin typeface="Times New Roman" pitchFamily="18" charset="0"/>
                <a:ea typeface="宋体" pitchFamily="2" charset="-122"/>
                <a:cs typeface="+mn-cs"/>
              </a:rPr>
              <a:t>data-toggle=" pill </a:t>
            </a:r>
            <a:r>
              <a:rPr lang="en-US" altLang="zh-CN" sz="1200" kern="1200" dirty="0" smtClean="0">
                <a:solidFill>
                  <a:schemeClr val="tx1"/>
                </a:solidFill>
                <a:effectLst/>
                <a:latin typeface="Times New Roman" pitchFamily="18" charset="0"/>
                <a:ea typeface="宋体" pitchFamily="2" charset="-122"/>
                <a:cs typeface="+mn-cs"/>
              </a:rPr>
              <a:t>"&gt;</a:t>
            </a:r>
            <a:r>
              <a:rPr lang="en-US" altLang="zh-CN" sz="1200" kern="1200" dirty="0" err="1" smtClean="0">
                <a:solidFill>
                  <a:schemeClr val="tx1"/>
                </a:solidFill>
                <a:effectLst/>
                <a:latin typeface="Times New Roman" pitchFamily="18" charset="0"/>
                <a:ea typeface="宋体" pitchFamily="2" charset="-122"/>
                <a:cs typeface="+mn-cs"/>
              </a:rPr>
              <a:t>mdo</a:t>
            </a:r>
            <a:r>
              <a:rPr lang="en-US" altLang="zh-CN" sz="1200" kern="1200" dirty="0" smtClean="0">
                <a:solidFill>
                  <a:schemeClr val="tx1"/>
                </a:solidFill>
                <a:effectLst/>
                <a:latin typeface="Times New Roman" pitchFamily="18" charset="0"/>
                <a:ea typeface="宋体" pitchFamily="2" charset="-122"/>
                <a:cs typeface="+mn-cs"/>
              </a:rPr>
              <a:t>&lt;/a&gt;&lt;/li&gt;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&lt;/</a:t>
            </a:r>
            <a:r>
              <a:rPr lang="en-US" altLang="zh-CN" sz="1200" kern="1200" dirty="0" err="1" smtClean="0">
                <a:solidFill>
                  <a:schemeClr val="tx1"/>
                </a:solidFill>
                <a:effectLst/>
                <a:latin typeface="Times New Roman" pitchFamily="18" charset="0"/>
                <a:ea typeface="宋体" pitchFamily="2" charset="-122"/>
                <a:cs typeface="+mn-cs"/>
              </a:rPr>
              <a:t>ul</a:t>
            </a:r>
            <a:r>
              <a:rPr lang="en-US" altLang="zh-CN" sz="1200" kern="1200" dirty="0" smtClean="0">
                <a:solidFill>
                  <a:schemeClr val="tx1"/>
                </a:solidFill>
                <a:effectLst/>
                <a:latin typeface="Times New Roman" pitchFamily="18" charset="0"/>
                <a:ea typeface="宋体" pitchFamily="2" charset="-122"/>
                <a:cs typeface="+mn-cs"/>
              </a:rPr>
              <a:t>&gt;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&lt;div class="tab-content"&gt;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&lt;/div&gt;</a:t>
            </a:r>
            <a:endParaRPr lang="zh-CN" altLang="zh-CN" sz="1200" kern="1200" dirty="0" smtClean="0">
              <a:solidFill>
                <a:schemeClr val="tx1"/>
              </a:solidFill>
              <a:effectLst/>
              <a:latin typeface="Times New Roman" pitchFamily="18" charset="0"/>
              <a:ea typeface="宋体" pitchFamily="2" charset="-122"/>
              <a:cs typeface="+mn-cs"/>
            </a:endParaRPr>
          </a:p>
          <a:p>
            <a:endParaRPr lang="en-US" altLang="zh-CN" dirty="0" smtClean="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21</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t>教学指导：</a:t>
            </a:r>
            <a:endParaRPr lang="en-US" altLang="zh-CN" dirty="0" smtClean="0"/>
          </a:p>
          <a:p>
            <a:pPr>
              <a:defRPr/>
            </a:pPr>
            <a:r>
              <a:rPr lang="en-US" altLang="zh-CN" dirty="0" smtClean="0"/>
              <a:t>1</a:t>
            </a:r>
            <a:r>
              <a:rPr lang="zh-CN" altLang="en-US" dirty="0" smtClean="0"/>
              <a:t>、</a:t>
            </a:r>
            <a:r>
              <a:rPr lang="zh-CN" altLang="zh-CN" sz="1200" kern="1200" dirty="0" smtClean="0">
                <a:solidFill>
                  <a:schemeClr val="tx1"/>
                </a:solidFill>
                <a:effectLst/>
                <a:latin typeface="Times New Roman" pitchFamily="18" charset="0"/>
                <a:ea typeface="宋体" pitchFamily="2" charset="-122"/>
                <a:cs typeface="+mn-cs"/>
              </a:rPr>
              <a:t>使用</a:t>
            </a:r>
            <a:r>
              <a:rPr lang="en-US" altLang="zh-CN" sz="1200" kern="1200" dirty="0" err="1" smtClean="0">
                <a:solidFill>
                  <a:schemeClr val="tx1"/>
                </a:solidFill>
                <a:effectLst/>
                <a:latin typeface="Times New Roman" pitchFamily="18" charset="0"/>
                <a:ea typeface="宋体" pitchFamily="2" charset="-122"/>
                <a:cs typeface="+mn-cs"/>
              </a:rPr>
              <a:t>Javascript</a:t>
            </a:r>
            <a:r>
              <a:rPr lang="zh-CN" altLang="zh-CN" sz="1200" kern="1200" dirty="0" smtClean="0">
                <a:solidFill>
                  <a:schemeClr val="tx1"/>
                </a:solidFill>
                <a:effectLst/>
                <a:latin typeface="Times New Roman" pitchFamily="18" charset="0"/>
                <a:ea typeface="宋体" pitchFamily="2" charset="-122"/>
                <a:cs typeface="+mn-cs"/>
              </a:rPr>
              <a:t>代码的效果与在</a:t>
            </a:r>
            <a:r>
              <a:rPr lang="en-US" altLang="zh-CN" sz="1200" kern="1200" dirty="0" err="1" smtClean="0">
                <a:solidFill>
                  <a:schemeClr val="tx1"/>
                </a:solidFill>
                <a:effectLst/>
                <a:latin typeface="Times New Roman" pitchFamily="18" charset="0"/>
                <a:ea typeface="宋体" pitchFamily="2" charset="-122"/>
                <a:cs typeface="+mn-cs"/>
              </a:rPr>
              <a:t>nav</a:t>
            </a:r>
            <a:r>
              <a:rPr lang="zh-CN" altLang="zh-CN" sz="1200" kern="1200" dirty="0" smtClean="0">
                <a:solidFill>
                  <a:schemeClr val="tx1"/>
                </a:solidFill>
                <a:effectLst/>
                <a:latin typeface="Times New Roman" pitchFamily="18" charset="0"/>
                <a:ea typeface="宋体" pitchFamily="2" charset="-122"/>
                <a:cs typeface="+mn-cs"/>
              </a:rPr>
              <a:t>里面的</a:t>
            </a:r>
            <a:r>
              <a:rPr lang="en-US" altLang="zh-CN" sz="1200" kern="1200" dirty="0" smtClean="0">
                <a:solidFill>
                  <a:schemeClr val="tx1"/>
                </a:solidFill>
                <a:effectLst/>
                <a:latin typeface="Times New Roman" pitchFamily="18" charset="0"/>
                <a:ea typeface="宋体" pitchFamily="2" charset="-122"/>
                <a:cs typeface="+mn-cs"/>
              </a:rPr>
              <a:t>a</a:t>
            </a:r>
            <a:r>
              <a:rPr lang="zh-CN" altLang="zh-CN" sz="1200" kern="1200" dirty="0" smtClean="0">
                <a:solidFill>
                  <a:schemeClr val="tx1"/>
                </a:solidFill>
                <a:effectLst/>
                <a:latin typeface="Times New Roman" pitchFamily="18" charset="0"/>
                <a:ea typeface="宋体" pitchFamily="2" charset="-122"/>
                <a:cs typeface="+mn-cs"/>
              </a:rPr>
              <a:t>链接上设置</a:t>
            </a:r>
            <a:r>
              <a:rPr lang="en-US" altLang="zh-CN" sz="1200" kern="1200" dirty="0" smtClean="0">
                <a:solidFill>
                  <a:schemeClr val="tx1"/>
                </a:solidFill>
                <a:effectLst/>
                <a:latin typeface="Times New Roman" pitchFamily="18" charset="0"/>
                <a:ea typeface="宋体" pitchFamily="2" charset="-122"/>
                <a:cs typeface="+mn-cs"/>
              </a:rPr>
              <a:t>data-toggle=”tab”</a:t>
            </a:r>
            <a:r>
              <a:rPr lang="zh-CN" altLang="zh-CN" sz="1200" kern="1200" dirty="0" smtClean="0">
                <a:solidFill>
                  <a:schemeClr val="tx1"/>
                </a:solidFill>
                <a:effectLst/>
                <a:latin typeface="Times New Roman" pitchFamily="18" charset="0"/>
                <a:ea typeface="宋体" pitchFamily="2" charset="-122"/>
                <a:cs typeface="+mn-cs"/>
              </a:rPr>
              <a:t>属性是一样的，最终的效果都是查询所单击的元素，然后查找其</a:t>
            </a:r>
            <a:r>
              <a:rPr lang="en-US" altLang="zh-CN" sz="1200" kern="1200" dirty="0" err="1" smtClean="0">
                <a:solidFill>
                  <a:schemeClr val="tx1"/>
                </a:solidFill>
                <a:effectLst/>
                <a:latin typeface="Times New Roman" pitchFamily="18" charset="0"/>
                <a:ea typeface="宋体" pitchFamily="2" charset="-122"/>
                <a:cs typeface="+mn-cs"/>
              </a:rPr>
              <a:t>href</a:t>
            </a:r>
            <a:r>
              <a:rPr lang="zh-CN" altLang="zh-CN" sz="1200" kern="1200" dirty="0" smtClean="0">
                <a:solidFill>
                  <a:schemeClr val="tx1"/>
                </a:solidFill>
                <a:effectLst/>
                <a:latin typeface="Times New Roman" pitchFamily="18" charset="0"/>
                <a:ea typeface="宋体" pitchFamily="2" charset="-122"/>
                <a:cs typeface="+mn-cs"/>
              </a:rPr>
              <a:t>所对应的选择符，最终显示该选择符对应的面板并隐藏其他面板</a:t>
            </a:r>
            <a:endParaRPr lang="en-US"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2</a:t>
            </a:r>
            <a:r>
              <a:rPr lang="zh-CN" altLang="en-US" sz="1200" kern="1200" dirty="0" smtClean="0">
                <a:solidFill>
                  <a:schemeClr val="tx1"/>
                </a:solidFill>
                <a:effectLst/>
                <a:latin typeface="Times New Roman" pitchFamily="18" charset="0"/>
                <a:ea typeface="宋体" pitchFamily="2" charset="-122"/>
                <a:cs typeface="+mn-cs"/>
              </a:rPr>
              <a:t>、</a:t>
            </a:r>
            <a:r>
              <a:rPr lang="zh-CN" altLang="zh-CN" sz="1200" kern="1200" dirty="0" smtClean="0">
                <a:solidFill>
                  <a:schemeClr val="tx1"/>
                </a:solidFill>
                <a:effectLst/>
                <a:latin typeface="Times New Roman" pitchFamily="18" charset="0"/>
                <a:ea typeface="宋体" pitchFamily="2" charset="-122"/>
                <a:cs typeface="+mn-cs"/>
              </a:rPr>
              <a:t>同理也可以使用</a:t>
            </a:r>
            <a:r>
              <a:rPr lang="en-US" altLang="zh-CN" sz="1200" kern="1200" dirty="0" smtClean="0">
                <a:solidFill>
                  <a:schemeClr val="tx1"/>
                </a:solidFill>
                <a:effectLst/>
                <a:latin typeface="Times New Roman" pitchFamily="18" charset="0"/>
                <a:ea typeface="宋体" pitchFamily="2" charset="-122"/>
                <a:cs typeface="+mn-cs"/>
              </a:rPr>
              <a:t>.tab(‘show’)</a:t>
            </a:r>
            <a:r>
              <a:rPr lang="zh-CN" altLang="zh-CN" sz="1200" kern="1200" dirty="0" smtClean="0">
                <a:solidFill>
                  <a:schemeClr val="tx1"/>
                </a:solidFill>
                <a:effectLst/>
                <a:latin typeface="Times New Roman" pitchFamily="18" charset="0"/>
                <a:ea typeface="宋体" pitchFamily="2" charset="-122"/>
                <a:cs typeface="+mn-cs"/>
              </a:rPr>
              <a:t>方法，也可以对单个选项卡进行调用。比如：</a:t>
            </a:r>
          </a:p>
          <a:p>
            <a:r>
              <a:rPr lang="en-US" altLang="zh-CN" sz="1200" kern="1200" dirty="0" smtClean="0">
                <a:solidFill>
                  <a:schemeClr val="tx1"/>
                </a:solidFill>
                <a:effectLst/>
                <a:latin typeface="Times New Roman" pitchFamily="18" charset="0"/>
                <a:ea typeface="宋体" pitchFamily="2" charset="-122"/>
                <a:cs typeface="+mn-cs"/>
              </a:rPr>
              <a:t>$('#</a:t>
            </a:r>
            <a:r>
              <a:rPr lang="en-US" altLang="zh-CN" sz="1200" kern="1200" dirty="0" err="1" smtClean="0">
                <a:solidFill>
                  <a:schemeClr val="tx1"/>
                </a:solidFill>
                <a:effectLst/>
                <a:latin typeface="Times New Roman" pitchFamily="18" charset="0"/>
                <a:ea typeface="宋体" pitchFamily="2" charset="-122"/>
                <a:cs typeface="+mn-cs"/>
              </a:rPr>
              <a:t>myTabs</a:t>
            </a:r>
            <a:r>
              <a:rPr lang="en-US" altLang="zh-CN" sz="1200" kern="1200" dirty="0" smtClean="0">
                <a:solidFill>
                  <a:schemeClr val="tx1"/>
                </a:solidFill>
                <a:effectLst/>
                <a:latin typeface="Times New Roman" pitchFamily="18" charset="0"/>
                <a:ea typeface="宋体" pitchFamily="2" charset="-122"/>
                <a:cs typeface="+mn-cs"/>
              </a:rPr>
              <a:t> a:first').tab('show')              // </a:t>
            </a:r>
            <a:r>
              <a:rPr lang="zh-CN" altLang="zh-CN" sz="1200" kern="1200" dirty="0" smtClean="0">
                <a:solidFill>
                  <a:schemeClr val="tx1"/>
                </a:solidFill>
                <a:effectLst/>
                <a:latin typeface="Times New Roman" pitchFamily="18" charset="0"/>
                <a:ea typeface="宋体" pitchFamily="2" charset="-122"/>
                <a:cs typeface="+mn-cs"/>
              </a:rPr>
              <a:t>选择第一个</a:t>
            </a:r>
            <a:r>
              <a:rPr lang="en-US" altLang="zh-CN" sz="1200" kern="1200" dirty="0" smtClean="0">
                <a:solidFill>
                  <a:schemeClr val="tx1"/>
                </a:solidFill>
                <a:effectLst/>
                <a:latin typeface="Times New Roman" pitchFamily="18" charset="0"/>
                <a:ea typeface="宋体" pitchFamily="2" charset="-122"/>
                <a:cs typeface="+mn-cs"/>
              </a:rPr>
              <a:t>tab</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a:t>
            </a:r>
            <a:r>
              <a:rPr lang="en-US" altLang="zh-CN" sz="1200" kern="1200" dirty="0" err="1" smtClean="0">
                <a:solidFill>
                  <a:schemeClr val="tx1"/>
                </a:solidFill>
                <a:effectLst/>
                <a:latin typeface="Times New Roman" pitchFamily="18" charset="0"/>
                <a:ea typeface="宋体" pitchFamily="2" charset="-122"/>
                <a:cs typeface="+mn-cs"/>
              </a:rPr>
              <a:t>myTabs</a:t>
            </a:r>
            <a:r>
              <a:rPr lang="en-US" altLang="zh-CN" sz="1200" kern="1200" dirty="0" smtClean="0">
                <a:solidFill>
                  <a:schemeClr val="tx1"/>
                </a:solidFill>
                <a:effectLst/>
                <a:latin typeface="Times New Roman" pitchFamily="18" charset="0"/>
                <a:ea typeface="宋体" pitchFamily="2" charset="-122"/>
                <a:cs typeface="+mn-cs"/>
              </a:rPr>
              <a:t> a:last').tab('show')              // </a:t>
            </a:r>
            <a:r>
              <a:rPr lang="zh-CN" altLang="zh-CN" sz="1200" kern="1200" dirty="0" smtClean="0">
                <a:solidFill>
                  <a:schemeClr val="tx1"/>
                </a:solidFill>
                <a:effectLst/>
                <a:latin typeface="Times New Roman" pitchFamily="18" charset="0"/>
                <a:ea typeface="宋体" pitchFamily="2" charset="-122"/>
                <a:cs typeface="+mn-cs"/>
              </a:rPr>
              <a:t>选择最后一个</a:t>
            </a:r>
            <a:r>
              <a:rPr lang="en-US" altLang="zh-CN" sz="1200" kern="1200" dirty="0" smtClean="0">
                <a:solidFill>
                  <a:schemeClr val="tx1"/>
                </a:solidFill>
                <a:effectLst/>
                <a:latin typeface="Times New Roman" pitchFamily="18" charset="0"/>
                <a:ea typeface="宋体" pitchFamily="2" charset="-122"/>
                <a:cs typeface="+mn-cs"/>
              </a:rPr>
              <a:t>tab</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a:t>
            </a:r>
            <a:r>
              <a:rPr lang="en-US" altLang="zh-CN" sz="1200" kern="1200" dirty="0" err="1" smtClean="0">
                <a:solidFill>
                  <a:schemeClr val="tx1"/>
                </a:solidFill>
                <a:effectLst/>
                <a:latin typeface="Times New Roman" pitchFamily="18" charset="0"/>
                <a:ea typeface="宋体" pitchFamily="2" charset="-122"/>
                <a:cs typeface="+mn-cs"/>
              </a:rPr>
              <a:t>myTabs</a:t>
            </a:r>
            <a:r>
              <a:rPr lang="en-US" altLang="zh-CN" sz="1200" kern="1200" dirty="0" smtClean="0">
                <a:solidFill>
                  <a:schemeClr val="tx1"/>
                </a:solidFill>
                <a:effectLst/>
                <a:latin typeface="Times New Roman" pitchFamily="18" charset="0"/>
                <a:ea typeface="宋体" pitchFamily="2" charset="-122"/>
                <a:cs typeface="+mn-cs"/>
              </a:rPr>
              <a:t> </a:t>
            </a:r>
            <a:r>
              <a:rPr lang="en-US" altLang="zh-CN" sz="1200" kern="1200" dirty="0" err="1" smtClean="0">
                <a:solidFill>
                  <a:schemeClr val="tx1"/>
                </a:solidFill>
                <a:effectLst/>
                <a:latin typeface="Times New Roman" pitchFamily="18" charset="0"/>
                <a:ea typeface="宋体" pitchFamily="2" charset="-122"/>
                <a:cs typeface="+mn-cs"/>
              </a:rPr>
              <a:t>li:eq</a:t>
            </a:r>
            <a:r>
              <a:rPr lang="en-US" altLang="zh-CN" sz="1200" kern="1200" dirty="0" smtClean="0">
                <a:solidFill>
                  <a:schemeClr val="tx1"/>
                </a:solidFill>
                <a:effectLst/>
                <a:latin typeface="Times New Roman" pitchFamily="18" charset="0"/>
                <a:ea typeface="宋体" pitchFamily="2" charset="-122"/>
                <a:cs typeface="+mn-cs"/>
              </a:rPr>
              <a:t>(2) a').tab('show')           // </a:t>
            </a:r>
            <a:r>
              <a:rPr lang="zh-CN" altLang="zh-CN" sz="1200" kern="1200" dirty="0" smtClean="0">
                <a:solidFill>
                  <a:schemeClr val="tx1"/>
                </a:solidFill>
                <a:effectLst/>
                <a:latin typeface="Times New Roman" pitchFamily="18" charset="0"/>
                <a:ea typeface="宋体" pitchFamily="2" charset="-122"/>
                <a:cs typeface="+mn-cs"/>
              </a:rPr>
              <a:t>选择第三个</a:t>
            </a:r>
            <a:r>
              <a:rPr lang="en-US" altLang="zh-CN" sz="1200" kern="1200" dirty="0" smtClean="0">
                <a:solidFill>
                  <a:schemeClr val="tx1"/>
                </a:solidFill>
                <a:effectLst/>
                <a:latin typeface="Times New Roman" pitchFamily="18" charset="0"/>
                <a:ea typeface="宋体" pitchFamily="2" charset="-122"/>
                <a:cs typeface="+mn-cs"/>
              </a:rPr>
              <a:t>tab (</a:t>
            </a:r>
            <a:r>
              <a:rPr lang="zh-CN" altLang="zh-CN" sz="1200" kern="1200" dirty="0" smtClean="0">
                <a:solidFill>
                  <a:schemeClr val="tx1"/>
                </a:solidFill>
                <a:effectLst/>
                <a:latin typeface="Times New Roman" pitchFamily="18" charset="0"/>
                <a:ea typeface="宋体" pitchFamily="2" charset="-122"/>
                <a:cs typeface="+mn-cs"/>
              </a:rPr>
              <a:t>索引从</a:t>
            </a:r>
            <a:r>
              <a:rPr lang="en-US" altLang="zh-CN" sz="1200" kern="1200" dirty="0" smtClean="0">
                <a:solidFill>
                  <a:schemeClr val="tx1"/>
                </a:solidFill>
                <a:effectLst/>
                <a:latin typeface="Times New Roman" pitchFamily="18" charset="0"/>
                <a:ea typeface="宋体" pitchFamily="2" charset="-122"/>
                <a:cs typeface="+mn-cs"/>
              </a:rPr>
              <a:t>0</a:t>
            </a:r>
            <a:r>
              <a:rPr lang="zh-CN" altLang="zh-CN" sz="1200" kern="1200" dirty="0" smtClean="0">
                <a:solidFill>
                  <a:schemeClr val="tx1"/>
                </a:solidFill>
                <a:effectLst/>
                <a:latin typeface="Times New Roman" pitchFamily="18" charset="0"/>
                <a:ea typeface="宋体" pitchFamily="2" charset="-122"/>
                <a:cs typeface="+mn-cs"/>
              </a:rPr>
              <a:t>开始</a:t>
            </a:r>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a:t>
            </a:r>
            <a:endParaRPr lang="zh-CN" altLang="zh-CN" sz="1200" kern="1200" dirty="0" smtClean="0">
              <a:solidFill>
                <a:schemeClr val="tx1"/>
              </a:solidFill>
              <a:effectLst/>
              <a:latin typeface="Times New Roman" pitchFamily="18" charset="0"/>
              <a:ea typeface="宋体" pitchFamily="2" charset="-122"/>
              <a:cs typeface="+mn-cs"/>
            </a:endParaRPr>
          </a:p>
          <a:p>
            <a:pPr>
              <a:defRPr/>
            </a:pPr>
            <a:endParaRPr lang="en-US" altLang="zh-CN" dirty="0" smtClean="0"/>
          </a:p>
        </p:txBody>
      </p:sp>
      <p:sp>
        <p:nvSpPr>
          <p:cNvPr id="4" name="灯片编号占位符 3"/>
          <p:cNvSpPr>
            <a:spLocks noGrp="1"/>
          </p:cNvSpPr>
          <p:nvPr>
            <p:ph type="sldNum" sz="quarter" idx="5"/>
          </p:nvPr>
        </p:nvSpPr>
        <p:spPr/>
        <p:txBody>
          <a:bodyPr/>
          <a:lstStyle/>
          <a:p>
            <a:pPr>
              <a:defRPr/>
            </a:pPr>
            <a:fld id="{DFD2F52C-1933-4099-A0AD-37BC2C005FC1}" type="slidenum">
              <a:rPr lang="zh-CN" altLang="en-US" smtClean="0"/>
              <a:pPr>
                <a:defRPr/>
              </a:pPr>
              <a:t>22</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en-US" altLang="zh-CN" dirty="0" smtClean="0">
                <a:ea typeface="宋体" charset="-122"/>
              </a:rPr>
              <a:t>1</a:t>
            </a:r>
            <a:r>
              <a:rPr lang="zh-CN" altLang="en-US" dirty="0" smtClean="0">
                <a:ea typeface="宋体" charset="-122"/>
              </a:rPr>
              <a:t>、教员分析需求，先演示给学员完成后的样子。</a:t>
            </a:r>
          </a:p>
        </p:txBody>
      </p:sp>
      <p:sp>
        <p:nvSpPr>
          <p:cNvPr id="4" name="灯片编号占位符 3"/>
          <p:cNvSpPr>
            <a:spLocks noGrp="1"/>
          </p:cNvSpPr>
          <p:nvPr>
            <p:ph type="sldNum" sz="quarter" idx="5"/>
          </p:nvPr>
        </p:nvSpPr>
        <p:spPr/>
        <p:txBody>
          <a:bodyPr/>
          <a:lstStyle/>
          <a:p>
            <a:pPr>
              <a:defRPr/>
            </a:pPr>
            <a:fld id="{E7584919-9516-4A22-BB58-DB9580593F09}" type="slidenum">
              <a:rPr lang="zh-CN" altLang="en-US" smtClean="0"/>
              <a:pPr>
                <a:defRPr/>
              </a:pPr>
              <a:t>23</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p:spPr>
      </p:sp>
      <p:sp>
        <p:nvSpPr>
          <p:cNvPr id="829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charset="-122"/>
              </a:rPr>
              <a:t>教学指导：</a:t>
            </a:r>
            <a:endParaRPr lang="en-US" altLang="zh-CN" smtClean="0">
              <a:ea typeface="宋体" charset="-122"/>
            </a:endParaRPr>
          </a:p>
          <a:p>
            <a:r>
              <a:rPr lang="en-US" altLang="zh-CN" smtClean="0">
                <a:ea typeface="宋体" charset="-122"/>
              </a:rPr>
              <a:t>xxxxxxx</a:t>
            </a:r>
            <a:endParaRPr lang="zh-CN" altLang="en-US" smtClean="0">
              <a:ea typeface="宋体" charset="-122"/>
            </a:endParaRPr>
          </a:p>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90400215-E3F8-4EDC-AAFD-746355BA88AB}" type="slidenum">
              <a:rPr lang="zh-CN" altLang="en-US" smtClean="0"/>
              <a:pPr>
                <a:defRPr/>
              </a:pPr>
              <a:t>24</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t>教学指导：</a:t>
            </a:r>
            <a:endParaRPr lang="en-US" altLang="zh-CN" dirty="0" smtClean="0"/>
          </a:p>
          <a:p>
            <a:pPr>
              <a:defRPr/>
            </a:pPr>
            <a:r>
              <a:rPr lang="en-US" altLang="zh-CN" dirty="0" smtClean="0"/>
              <a:t>1</a:t>
            </a:r>
            <a:r>
              <a:rPr lang="zh-CN" altLang="en-US" dirty="0" smtClean="0"/>
              <a:t>、</a:t>
            </a:r>
            <a:endParaRPr lang="en-US" altLang="zh-CN" dirty="0" smtClean="0"/>
          </a:p>
        </p:txBody>
      </p:sp>
      <p:sp>
        <p:nvSpPr>
          <p:cNvPr id="4" name="灯片编号占位符 3"/>
          <p:cNvSpPr>
            <a:spLocks noGrp="1"/>
          </p:cNvSpPr>
          <p:nvPr>
            <p:ph type="sldNum" sz="quarter" idx="5"/>
          </p:nvPr>
        </p:nvSpPr>
        <p:spPr/>
        <p:txBody>
          <a:bodyPr/>
          <a:lstStyle/>
          <a:p>
            <a:pPr>
              <a:defRPr/>
            </a:pPr>
            <a:fld id="{DFD2F52C-1933-4099-A0AD-37BC2C005FC1}" type="slidenum">
              <a:rPr lang="zh-CN" altLang="en-US" smtClean="0"/>
              <a:pPr>
                <a:defRPr/>
              </a:pPr>
              <a:t>25</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t>教学指导：</a:t>
            </a:r>
            <a:endParaRPr lang="en-US" altLang="zh-CN" dirty="0" smtClean="0"/>
          </a:p>
          <a:p>
            <a:pPr>
              <a:defRPr/>
            </a:pPr>
            <a:r>
              <a:rPr lang="en-US" altLang="zh-CN" dirty="0" smtClean="0"/>
              <a:t>1</a:t>
            </a:r>
            <a:r>
              <a:rPr lang="zh-CN" altLang="en-US" dirty="0" smtClean="0"/>
              <a:t>、让学员观察轮播图的组成</a:t>
            </a:r>
            <a:endParaRPr lang="en-US" altLang="zh-CN" dirty="0" smtClean="0"/>
          </a:p>
          <a:p>
            <a:pPr>
              <a:defRPr/>
            </a:pPr>
            <a:r>
              <a:rPr lang="zh-CN" altLang="en-US" sz="1000" b="1" kern="1200" dirty="0" smtClean="0">
                <a:solidFill>
                  <a:schemeClr val="tx1"/>
                </a:solidFill>
                <a:latin typeface="Times New Roman" pitchFamily="18" charset="0"/>
                <a:ea typeface="宋体" pitchFamily="2" charset="-122"/>
                <a:cs typeface="+mn-cs"/>
              </a:rPr>
              <a:t>   图片容器 、圆圈指示符 、左右控制按钮 </a:t>
            </a:r>
            <a:endParaRPr lang="en-US" altLang="zh-CN" dirty="0" smtClean="0"/>
          </a:p>
          <a:p>
            <a:pPr>
              <a:defRPr/>
            </a:pPr>
            <a:r>
              <a:rPr lang="en-US" altLang="zh-CN" dirty="0" smtClean="0"/>
              <a:t>2</a:t>
            </a:r>
            <a:r>
              <a:rPr lang="zh-CN" altLang="en-US" dirty="0" smtClean="0"/>
              <a:t>、分别讲解红色类名的作用</a:t>
            </a:r>
            <a:endParaRPr lang="en-US" altLang="zh-CN" dirty="0" smtClean="0"/>
          </a:p>
          <a:p>
            <a:pPr>
              <a:defRPr/>
            </a:pPr>
            <a:r>
              <a:rPr lang="en-US" altLang="zh-CN" dirty="0" smtClean="0"/>
              <a:t>3</a:t>
            </a:r>
            <a:r>
              <a:rPr lang="zh-CN" altLang="en-US" dirty="0" smtClean="0"/>
              <a:t>、</a:t>
            </a:r>
            <a:r>
              <a:rPr lang="zh-CN" altLang="zh-CN" sz="1200" kern="1200" dirty="0" smtClean="0">
                <a:solidFill>
                  <a:schemeClr val="tx1"/>
                </a:solidFill>
                <a:effectLst/>
                <a:latin typeface="Times New Roman" pitchFamily="18" charset="0"/>
                <a:ea typeface="宋体" pitchFamily="2" charset="-122"/>
                <a:cs typeface="+mn-cs"/>
              </a:rPr>
              <a:t>旋转轮播插件还有一个亮点就是自适应性很好，它不需要我们做任何设置，就可以随着屏幕的缩放而缩放</a:t>
            </a:r>
            <a:endParaRPr lang="en-US" altLang="zh-CN" dirty="0" smtClean="0"/>
          </a:p>
          <a:p>
            <a:pPr>
              <a:defRPr/>
            </a:pPr>
            <a:endParaRPr lang="en-US" altLang="zh-CN" dirty="0" smtClean="0"/>
          </a:p>
          <a:p>
            <a:pPr lvl="0"/>
            <a:r>
              <a:rPr lang="zh-CN" altLang="zh-CN" sz="1200" kern="1200" dirty="0" smtClean="0">
                <a:solidFill>
                  <a:schemeClr val="tx1"/>
                </a:solidFill>
                <a:effectLst/>
                <a:latin typeface="Times New Roman" pitchFamily="18" charset="0"/>
                <a:ea typeface="宋体" pitchFamily="2" charset="-122"/>
                <a:cs typeface="+mn-cs"/>
              </a:rPr>
              <a:t>任何一个插件一般都有一个父容器，本插件也不例外，带有</a:t>
            </a:r>
            <a:r>
              <a:rPr lang="en-US" altLang="zh-CN" sz="1200" kern="1200" dirty="0" smtClean="0">
                <a:solidFill>
                  <a:schemeClr val="tx1"/>
                </a:solidFill>
                <a:effectLst/>
                <a:latin typeface="Times New Roman" pitchFamily="18" charset="0"/>
                <a:ea typeface="宋体" pitchFamily="2" charset="-122"/>
                <a:cs typeface="+mn-cs"/>
              </a:rPr>
              <a:t>data-ride="carousel"</a:t>
            </a:r>
            <a:r>
              <a:rPr lang="zh-CN" altLang="zh-CN" sz="1200" kern="1200" dirty="0" smtClean="0">
                <a:solidFill>
                  <a:schemeClr val="tx1"/>
                </a:solidFill>
                <a:effectLst/>
                <a:latin typeface="Times New Roman" pitchFamily="18" charset="0"/>
                <a:ea typeface="宋体" pitchFamily="2" charset="-122"/>
                <a:cs typeface="+mn-cs"/>
              </a:rPr>
              <a:t>的</a:t>
            </a:r>
            <a:r>
              <a:rPr lang="en-US" altLang="zh-CN" sz="1200" kern="1200" dirty="0" smtClean="0">
                <a:solidFill>
                  <a:schemeClr val="tx1"/>
                </a:solidFill>
                <a:effectLst/>
                <a:latin typeface="Times New Roman" pitchFamily="18" charset="0"/>
                <a:ea typeface="宋体" pitchFamily="2" charset="-122"/>
                <a:cs typeface="+mn-cs"/>
              </a:rPr>
              <a:t>div</a:t>
            </a:r>
            <a:r>
              <a:rPr lang="zh-CN" altLang="zh-CN" sz="1200" kern="1200" dirty="0" smtClean="0">
                <a:solidFill>
                  <a:schemeClr val="tx1"/>
                </a:solidFill>
                <a:effectLst/>
                <a:latin typeface="Times New Roman" pitchFamily="18" charset="0"/>
                <a:ea typeface="宋体" pitchFamily="2" charset="-122"/>
                <a:cs typeface="+mn-cs"/>
              </a:rPr>
              <a:t>就是轮播图的父容器。容器的</a:t>
            </a:r>
            <a:r>
              <a:rPr lang="en-US" altLang="zh-CN" sz="1200" kern="1200" dirty="0" smtClean="0">
                <a:solidFill>
                  <a:schemeClr val="tx1"/>
                </a:solidFill>
                <a:effectLst/>
                <a:latin typeface="Times New Roman" pitchFamily="18" charset="0"/>
                <a:ea typeface="宋体" pitchFamily="2" charset="-122"/>
                <a:cs typeface="+mn-cs"/>
              </a:rPr>
              <a:t>id</a:t>
            </a:r>
            <a:r>
              <a:rPr lang="zh-CN" altLang="zh-CN" sz="1200" kern="1200" dirty="0" smtClean="0">
                <a:solidFill>
                  <a:schemeClr val="tx1"/>
                </a:solidFill>
                <a:effectLst/>
                <a:latin typeface="Times New Roman" pitchFamily="18" charset="0"/>
                <a:ea typeface="宋体" pitchFamily="2" charset="-122"/>
                <a:cs typeface="+mn-cs"/>
              </a:rPr>
              <a:t>为</a:t>
            </a:r>
            <a:r>
              <a:rPr lang="en-US" altLang="zh-CN" sz="1200" kern="1200" dirty="0" err="1" smtClean="0">
                <a:solidFill>
                  <a:schemeClr val="tx1"/>
                </a:solidFill>
                <a:effectLst/>
                <a:latin typeface="Times New Roman" pitchFamily="18" charset="0"/>
                <a:ea typeface="宋体" pitchFamily="2" charset="-122"/>
                <a:cs typeface="+mn-cs"/>
              </a:rPr>
              <a:t>myCarousel</a:t>
            </a:r>
            <a:r>
              <a:rPr lang="zh-CN" altLang="zh-CN" sz="1200" kern="1200" dirty="0" smtClean="0">
                <a:solidFill>
                  <a:schemeClr val="tx1"/>
                </a:solidFill>
                <a:effectLst/>
                <a:latin typeface="Times New Roman" pitchFamily="18" charset="0"/>
                <a:ea typeface="宋体" pitchFamily="2" charset="-122"/>
                <a:cs typeface="+mn-cs"/>
              </a:rPr>
              <a:t>，稍后会用到。还有两个样式，其中</a:t>
            </a:r>
            <a:r>
              <a:rPr lang="en-US" altLang="zh-CN" sz="1200" kern="1200" dirty="0" smtClean="0">
                <a:solidFill>
                  <a:schemeClr val="tx1"/>
                </a:solidFill>
                <a:effectLst/>
                <a:latin typeface="Times New Roman" pitchFamily="18" charset="0"/>
                <a:ea typeface="宋体" pitchFamily="2" charset="-122"/>
                <a:cs typeface="+mn-cs"/>
              </a:rPr>
              <a:t>carousel</a:t>
            </a:r>
            <a:r>
              <a:rPr lang="zh-CN" altLang="zh-CN" sz="1200" kern="1200" dirty="0" smtClean="0">
                <a:solidFill>
                  <a:schemeClr val="tx1"/>
                </a:solidFill>
                <a:effectLst/>
                <a:latin typeface="Times New Roman" pitchFamily="18" charset="0"/>
                <a:ea typeface="宋体" pitchFamily="2" charset="-122"/>
                <a:cs typeface="+mn-cs"/>
              </a:rPr>
              <a:t>样式做样式容器，而</a:t>
            </a:r>
            <a:r>
              <a:rPr lang="en-US" altLang="zh-CN" sz="1200" kern="1200" dirty="0" smtClean="0">
                <a:solidFill>
                  <a:schemeClr val="tx1"/>
                </a:solidFill>
                <a:effectLst/>
                <a:latin typeface="Times New Roman" pitchFamily="18" charset="0"/>
                <a:ea typeface="宋体" pitchFamily="2" charset="-122"/>
                <a:cs typeface="+mn-cs"/>
              </a:rPr>
              <a:t>slide</a:t>
            </a:r>
            <a:r>
              <a:rPr lang="zh-CN" altLang="zh-CN" sz="1200" kern="1200" dirty="0" smtClean="0">
                <a:solidFill>
                  <a:schemeClr val="tx1"/>
                </a:solidFill>
                <a:effectLst/>
                <a:latin typeface="Times New Roman" pitchFamily="18" charset="0"/>
                <a:ea typeface="宋体" pitchFamily="2" charset="-122"/>
                <a:cs typeface="+mn-cs"/>
              </a:rPr>
              <a:t>样式和</a:t>
            </a:r>
            <a:r>
              <a:rPr lang="en-US" altLang="zh-CN" sz="1200" kern="1200" dirty="0" smtClean="0">
                <a:solidFill>
                  <a:schemeClr val="tx1"/>
                </a:solidFill>
                <a:effectLst/>
                <a:latin typeface="Times New Roman" pitchFamily="18" charset="0"/>
                <a:ea typeface="宋体" pitchFamily="2" charset="-122"/>
                <a:cs typeface="+mn-cs"/>
              </a:rPr>
              <a:t>fade</a:t>
            </a:r>
            <a:r>
              <a:rPr lang="zh-CN" altLang="zh-CN" sz="1200" kern="1200" dirty="0" smtClean="0">
                <a:solidFill>
                  <a:schemeClr val="tx1"/>
                </a:solidFill>
                <a:effectLst/>
                <a:latin typeface="Times New Roman" pitchFamily="18" charset="0"/>
                <a:ea typeface="宋体" pitchFamily="2" charset="-122"/>
                <a:cs typeface="+mn-cs"/>
              </a:rPr>
              <a:t>类似，用来定义切换图片的时候是否有特效。</a:t>
            </a:r>
          </a:p>
          <a:p>
            <a:pPr lvl="0"/>
            <a:r>
              <a:rPr lang="en-US" altLang="zh-CN" sz="1200" kern="1200" dirty="0" smtClean="0">
                <a:solidFill>
                  <a:schemeClr val="tx1"/>
                </a:solidFill>
                <a:effectLst/>
                <a:latin typeface="Times New Roman" pitchFamily="18" charset="0"/>
                <a:ea typeface="宋体" pitchFamily="2" charset="-122"/>
                <a:cs typeface="+mn-cs"/>
              </a:rPr>
              <a:t>carousel-inner</a:t>
            </a:r>
            <a:r>
              <a:rPr lang="zh-CN" altLang="zh-CN" sz="1200" kern="1200" dirty="0" smtClean="0">
                <a:solidFill>
                  <a:schemeClr val="tx1"/>
                </a:solidFill>
                <a:effectLst/>
                <a:latin typeface="Times New Roman" pitchFamily="18" charset="0"/>
                <a:ea typeface="宋体" pitchFamily="2" charset="-122"/>
                <a:cs typeface="+mn-cs"/>
              </a:rPr>
              <a:t>样式的</a:t>
            </a:r>
            <a:r>
              <a:rPr lang="en-US" altLang="zh-CN" sz="1200" kern="1200" dirty="0" smtClean="0">
                <a:solidFill>
                  <a:schemeClr val="tx1"/>
                </a:solidFill>
                <a:effectLst/>
                <a:latin typeface="Times New Roman" pitchFamily="18" charset="0"/>
                <a:ea typeface="宋体" pitchFamily="2" charset="-122"/>
                <a:cs typeface="+mn-cs"/>
              </a:rPr>
              <a:t>div</a:t>
            </a:r>
            <a:r>
              <a:rPr lang="zh-CN" altLang="zh-CN" sz="1200" kern="1200" dirty="0" smtClean="0">
                <a:solidFill>
                  <a:schemeClr val="tx1"/>
                </a:solidFill>
                <a:effectLst/>
                <a:latin typeface="Times New Roman" pitchFamily="18" charset="0"/>
                <a:ea typeface="宋体" pitchFamily="2" charset="-122"/>
                <a:cs typeface="+mn-cs"/>
              </a:rPr>
              <a:t>内部包含有多个</a:t>
            </a:r>
            <a:r>
              <a:rPr lang="en-US" altLang="zh-CN" sz="1200" kern="1200" dirty="0" smtClean="0">
                <a:solidFill>
                  <a:schemeClr val="tx1"/>
                </a:solidFill>
                <a:effectLst/>
                <a:latin typeface="Times New Roman" pitchFamily="18" charset="0"/>
                <a:ea typeface="宋体" pitchFamily="2" charset="-122"/>
                <a:cs typeface="+mn-cs"/>
              </a:rPr>
              <a:t>item</a:t>
            </a:r>
            <a:r>
              <a:rPr lang="zh-CN" altLang="zh-CN" sz="1200" kern="1200" dirty="0" smtClean="0">
                <a:solidFill>
                  <a:schemeClr val="tx1"/>
                </a:solidFill>
                <a:effectLst/>
                <a:latin typeface="Times New Roman" pitchFamily="18" charset="0"/>
                <a:ea typeface="宋体" pitchFamily="2" charset="-122"/>
                <a:cs typeface="+mn-cs"/>
              </a:rPr>
              <a:t>的</a:t>
            </a:r>
            <a:r>
              <a:rPr lang="en-US" altLang="zh-CN" sz="1200" kern="1200" dirty="0" smtClean="0">
                <a:solidFill>
                  <a:schemeClr val="tx1"/>
                </a:solidFill>
                <a:effectLst/>
                <a:latin typeface="Times New Roman" pitchFamily="18" charset="0"/>
                <a:ea typeface="宋体" pitchFamily="2" charset="-122"/>
                <a:cs typeface="+mn-cs"/>
              </a:rPr>
              <a:t>div</a:t>
            </a:r>
            <a:r>
              <a:rPr lang="zh-CN" altLang="zh-CN" sz="1200" kern="1200" dirty="0" smtClean="0">
                <a:solidFill>
                  <a:schemeClr val="tx1"/>
                </a:solidFill>
                <a:effectLst/>
                <a:latin typeface="Times New Roman" pitchFamily="18" charset="0"/>
                <a:ea typeface="宋体" pitchFamily="2" charset="-122"/>
                <a:cs typeface="+mn-cs"/>
              </a:rPr>
              <a:t>样式，在这些内部的</a:t>
            </a:r>
            <a:r>
              <a:rPr lang="en-US" altLang="zh-CN" sz="1200" kern="1200" dirty="0" smtClean="0">
                <a:solidFill>
                  <a:schemeClr val="tx1"/>
                </a:solidFill>
                <a:effectLst/>
                <a:latin typeface="Times New Roman" pitchFamily="18" charset="0"/>
                <a:ea typeface="宋体" pitchFamily="2" charset="-122"/>
                <a:cs typeface="+mn-cs"/>
              </a:rPr>
              <a:t>div</a:t>
            </a:r>
            <a:r>
              <a:rPr lang="zh-CN" altLang="zh-CN" sz="1200" kern="1200" dirty="0" smtClean="0">
                <a:solidFill>
                  <a:schemeClr val="tx1"/>
                </a:solidFill>
                <a:effectLst/>
                <a:latin typeface="Times New Roman" pitchFamily="18" charset="0"/>
                <a:ea typeface="宋体" pitchFamily="2" charset="-122"/>
                <a:cs typeface="+mn-cs"/>
              </a:rPr>
              <a:t>里定义要显示的幻灯片图片。</a:t>
            </a:r>
          </a:p>
          <a:p>
            <a:pPr lvl="0"/>
            <a:r>
              <a:rPr lang="en-US" altLang="zh-CN" sz="1200" kern="1200" dirty="0" smtClean="0">
                <a:solidFill>
                  <a:schemeClr val="tx1"/>
                </a:solidFill>
                <a:effectLst/>
                <a:latin typeface="Times New Roman" pitchFamily="18" charset="0"/>
                <a:ea typeface="宋体" pitchFamily="2" charset="-122"/>
                <a:cs typeface="+mn-cs"/>
              </a:rPr>
              <a:t>carousel-indicators</a:t>
            </a:r>
            <a:r>
              <a:rPr lang="zh-CN" altLang="zh-CN" sz="1200" kern="1200" dirty="0" smtClean="0">
                <a:solidFill>
                  <a:schemeClr val="tx1"/>
                </a:solidFill>
                <a:effectLst/>
                <a:latin typeface="Times New Roman" pitchFamily="18" charset="0"/>
                <a:ea typeface="宋体" pitchFamily="2" charset="-122"/>
                <a:cs typeface="+mn-cs"/>
              </a:rPr>
              <a:t>样式</a:t>
            </a:r>
            <a:r>
              <a:rPr lang="en-US" altLang="zh-CN" sz="1200" kern="1200" dirty="0" err="1" smtClean="0">
                <a:solidFill>
                  <a:schemeClr val="tx1"/>
                </a:solidFill>
                <a:effectLst/>
                <a:latin typeface="Times New Roman" pitchFamily="18" charset="0"/>
                <a:ea typeface="宋体" pitchFamily="2" charset="-122"/>
                <a:cs typeface="+mn-cs"/>
              </a:rPr>
              <a:t>ol</a:t>
            </a:r>
            <a:r>
              <a:rPr lang="zh-CN" altLang="zh-CN" sz="1200" kern="1200" dirty="0" smtClean="0">
                <a:solidFill>
                  <a:schemeClr val="tx1"/>
                </a:solidFill>
                <a:effectLst/>
                <a:latin typeface="Times New Roman" pitchFamily="18" charset="0"/>
                <a:ea typeface="宋体" pitchFamily="2" charset="-122"/>
                <a:cs typeface="+mn-cs"/>
              </a:rPr>
              <a:t>内部定义了一组标识符</a:t>
            </a:r>
            <a:r>
              <a:rPr lang="en-US" altLang="zh-CN" sz="1200" kern="1200" dirty="0" smtClean="0">
                <a:solidFill>
                  <a:schemeClr val="tx1"/>
                </a:solidFill>
                <a:effectLst/>
                <a:latin typeface="Times New Roman" pitchFamily="18" charset="0"/>
                <a:ea typeface="宋体" pitchFamily="2" charset="-122"/>
                <a:cs typeface="+mn-cs"/>
              </a:rPr>
              <a:t>,</a:t>
            </a:r>
            <a:r>
              <a:rPr lang="zh-CN" altLang="zh-CN" sz="1200" kern="1200" dirty="0" smtClean="0">
                <a:solidFill>
                  <a:schemeClr val="tx1"/>
                </a:solidFill>
                <a:effectLst/>
                <a:latin typeface="Times New Roman" pitchFamily="18" charset="0"/>
                <a:ea typeface="宋体" pitchFamily="2" charset="-122"/>
                <a:cs typeface="+mn-cs"/>
              </a:rPr>
              <a:t>用户单击这些标识符可以直接显示相应的图片</a:t>
            </a:r>
            <a:r>
              <a:rPr lang="en-US" altLang="zh-CN" sz="1200" kern="1200" dirty="0" smtClean="0">
                <a:solidFill>
                  <a:schemeClr val="tx1"/>
                </a:solidFill>
                <a:effectLst/>
                <a:latin typeface="Times New Roman" pitchFamily="18" charset="0"/>
                <a:ea typeface="宋体" pitchFamily="2" charset="-122"/>
                <a:cs typeface="+mn-cs"/>
              </a:rPr>
              <a:t>,</a:t>
            </a:r>
            <a:r>
              <a:rPr lang="zh-CN" altLang="zh-CN" sz="1200" kern="1200" dirty="0" smtClean="0">
                <a:solidFill>
                  <a:schemeClr val="tx1"/>
                </a:solidFill>
                <a:effectLst/>
                <a:latin typeface="Times New Roman" pitchFamily="18" charset="0"/>
                <a:ea typeface="宋体" pitchFamily="2" charset="-122"/>
                <a:cs typeface="+mn-cs"/>
              </a:rPr>
              <a:t>而这些标识符上面都定义了类型</a:t>
            </a:r>
            <a:r>
              <a:rPr lang="en-US" altLang="zh-CN" sz="1200" kern="1200" dirty="0" smtClean="0">
                <a:solidFill>
                  <a:schemeClr val="tx1"/>
                </a:solidFill>
                <a:effectLst/>
                <a:latin typeface="Times New Roman" pitchFamily="18" charset="0"/>
                <a:ea typeface="宋体" pitchFamily="2" charset="-122"/>
                <a:cs typeface="+mn-cs"/>
              </a:rPr>
              <a:t>data-slide-to=</a:t>
            </a:r>
            <a:r>
              <a:rPr lang="en-US" altLang="zh-CN" sz="1200" b="1" kern="1200" dirty="0" smtClean="0">
                <a:solidFill>
                  <a:schemeClr val="tx1"/>
                </a:solidFill>
                <a:effectLst/>
                <a:latin typeface="Times New Roman" pitchFamily="18" charset="0"/>
                <a:ea typeface="宋体" pitchFamily="2" charset="-122"/>
                <a:cs typeface="+mn-cs"/>
              </a:rPr>
              <a:t>"</a:t>
            </a:r>
            <a:r>
              <a:rPr lang="en-US" altLang="zh-CN" sz="1200" kern="1200" dirty="0" smtClean="0">
                <a:solidFill>
                  <a:schemeClr val="tx1"/>
                </a:solidFill>
                <a:effectLst/>
                <a:latin typeface="Times New Roman" pitchFamily="18" charset="0"/>
                <a:ea typeface="宋体" pitchFamily="2" charset="-122"/>
                <a:cs typeface="+mn-cs"/>
              </a:rPr>
              <a:t>1"</a:t>
            </a:r>
            <a:r>
              <a:rPr lang="zh-CN" altLang="zh-CN" sz="1200" kern="1200" dirty="0" smtClean="0">
                <a:solidFill>
                  <a:schemeClr val="tx1"/>
                </a:solidFill>
                <a:effectLst/>
                <a:latin typeface="Times New Roman" pitchFamily="18" charset="0"/>
                <a:ea typeface="宋体" pitchFamily="2" charset="-122"/>
                <a:cs typeface="+mn-cs"/>
              </a:rPr>
              <a:t>这样的属性</a:t>
            </a:r>
            <a:r>
              <a:rPr lang="en-US" altLang="zh-CN" sz="1200" kern="1200" dirty="0" smtClean="0">
                <a:solidFill>
                  <a:schemeClr val="tx1"/>
                </a:solidFill>
                <a:effectLst/>
                <a:latin typeface="Times New Roman" pitchFamily="18" charset="0"/>
                <a:ea typeface="宋体" pitchFamily="2" charset="-122"/>
                <a:cs typeface="+mn-cs"/>
              </a:rPr>
              <a:t>,</a:t>
            </a:r>
            <a:r>
              <a:rPr lang="zh-CN" altLang="zh-CN" sz="1200" kern="1200" dirty="0" smtClean="0">
                <a:solidFill>
                  <a:schemeClr val="tx1"/>
                </a:solidFill>
                <a:effectLst/>
                <a:latin typeface="Times New Roman" pitchFamily="18" charset="0"/>
                <a:ea typeface="宋体" pitchFamily="2" charset="-122"/>
                <a:cs typeface="+mn-cs"/>
              </a:rPr>
              <a:t>表示单击该标识符显示第</a:t>
            </a:r>
            <a:r>
              <a:rPr lang="en-US" altLang="zh-CN" sz="1200" kern="1200" dirty="0" smtClean="0">
                <a:solidFill>
                  <a:schemeClr val="tx1"/>
                </a:solidFill>
                <a:effectLst/>
                <a:latin typeface="Times New Roman" pitchFamily="18" charset="0"/>
                <a:ea typeface="宋体" pitchFamily="2" charset="-122"/>
                <a:cs typeface="+mn-cs"/>
              </a:rPr>
              <a:t>2</a:t>
            </a:r>
            <a:r>
              <a:rPr lang="zh-CN" altLang="zh-CN" sz="1200" kern="1200" dirty="0" smtClean="0">
                <a:solidFill>
                  <a:schemeClr val="tx1"/>
                </a:solidFill>
                <a:effectLst/>
                <a:latin typeface="Times New Roman" pitchFamily="18" charset="0"/>
                <a:ea typeface="宋体" pitchFamily="2" charset="-122"/>
                <a:cs typeface="+mn-cs"/>
              </a:rPr>
              <a:t>张图片</a:t>
            </a:r>
            <a:r>
              <a:rPr lang="en-US" altLang="zh-CN" sz="1200" kern="1200" dirty="0" smtClean="0">
                <a:solidFill>
                  <a:schemeClr val="tx1"/>
                </a:solidFill>
                <a:effectLst/>
                <a:latin typeface="Times New Roman" pitchFamily="18" charset="0"/>
                <a:ea typeface="宋体" pitchFamily="2" charset="-122"/>
                <a:cs typeface="+mn-cs"/>
              </a:rPr>
              <a:t>(</a:t>
            </a:r>
            <a:r>
              <a:rPr lang="zh-CN" altLang="zh-CN" sz="1200" kern="1200" dirty="0" smtClean="0">
                <a:solidFill>
                  <a:schemeClr val="tx1"/>
                </a:solidFill>
                <a:effectLst/>
                <a:latin typeface="Times New Roman" pitchFamily="18" charset="0"/>
                <a:ea typeface="宋体" pitchFamily="2" charset="-122"/>
                <a:cs typeface="+mn-cs"/>
              </a:rPr>
              <a:t>索引从</a:t>
            </a:r>
            <a:r>
              <a:rPr lang="en-US" altLang="zh-CN" sz="1200" kern="1200" dirty="0" smtClean="0">
                <a:solidFill>
                  <a:schemeClr val="tx1"/>
                </a:solidFill>
                <a:effectLst/>
                <a:latin typeface="Times New Roman" pitchFamily="18" charset="0"/>
                <a:ea typeface="宋体" pitchFamily="2" charset="-122"/>
                <a:cs typeface="+mn-cs"/>
              </a:rPr>
              <a:t>0</a:t>
            </a:r>
            <a:r>
              <a:rPr lang="zh-CN" altLang="zh-CN" sz="1200" kern="1200" dirty="0" smtClean="0">
                <a:solidFill>
                  <a:schemeClr val="tx1"/>
                </a:solidFill>
                <a:effectLst/>
                <a:latin typeface="Times New Roman" pitchFamily="18" charset="0"/>
                <a:ea typeface="宋体" pitchFamily="2" charset="-122"/>
                <a:cs typeface="+mn-cs"/>
              </a:rPr>
              <a:t>开始</a:t>
            </a:r>
            <a:r>
              <a:rPr lang="en-US" altLang="zh-CN" sz="1200" kern="1200" dirty="0" smtClean="0">
                <a:solidFill>
                  <a:schemeClr val="tx1"/>
                </a:solidFill>
                <a:effectLst/>
                <a:latin typeface="Times New Roman" pitchFamily="18" charset="0"/>
                <a:ea typeface="宋体" pitchFamily="2" charset="-122"/>
                <a:cs typeface="+mn-cs"/>
              </a:rPr>
              <a:t>)</a:t>
            </a:r>
            <a:r>
              <a:rPr lang="zh-CN" altLang="zh-CN" sz="1200" kern="1200" dirty="0" smtClean="0">
                <a:solidFill>
                  <a:schemeClr val="tx1"/>
                </a:solidFill>
                <a:effectLst/>
                <a:latin typeface="Times New Roman" pitchFamily="18" charset="0"/>
                <a:ea typeface="宋体" pitchFamily="2" charset="-122"/>
                <a:cs typeface="+mn-cs"/>
              </a:rPr>
              <a:t>。</a:t>
            </a:r>
          </a:p>
          <a:p>
            <a:pPr lvl="0"/>
            <a:r>
              <a:rPr lang="zh-CN" altLang="zh-CN" sz="1200" kern="1200" dirty="0" smtClean="0">
                <a:solidFill>
                  <a:schemeClr val="tx1"/>
                </a:solidFill>
                <a:effectLst/>
                <a:latin typeface="Times New Roman" pitchFamily="18" charset="0"/>
                <a:ea typeface="宋体" pitchFamily="2" charset="-122"/>
                <a:cs typeface="+mn-cs"/>
              </a:rPr>
              <a:t>另外两个</a:t>
            </a:r>
            <a:r>
              <a:rPr lang="en-US" altLang="zh-CN" sz="1200" kern="1200" dirty="0" smtClean="0">
                <a:solidFill>
                  <a:schemeClr val="tx1"/>
                </a:solidFill>
                <a:effectLst/>
                <a:latin typeface="Times New Roman" pitchFamily="18" charset="0"/>
                <a:ea typeface="宋体" pitchFamily="2" charset="-122"/>
                <a:cs typeface="+mn-cs"/>
              </a:rPr>
              <a:t>a</a:t>
            </a:r>
            <a:r>
              <a:rPr lang="zh-CN" altLang="zh-CN" sz="1200" kern="1200" dirty="0" smtClean="0">
                <a:solidFill>
                  <a:schemeClr val="tx1"/>
                </a:solidFill>
                <a:effectLst/>
                <a:latin typeface="Times New Roman" pitchFamily="18" charset="0"/>
                <a:ea typeface="宋体" pitchFamily="2" charset="-122"/>
                <a:cs typeface="+mn-cs"/>
              </a:rPr>
              <a:t>链接是一组，用来显示向左向右的箭头，可以控制图片切换的方向。这两个</a:t>
            </a:r>
            <a:r>
              <a:rPr lang="en-US" altLang="zh-CN" sz="1200" kern="1200" dirty="0" smtClean="0">
                <a:solidFill>
                  <a:schemeClr val="tx1"/>
                </a:solidFill>
                <a:effectLst/>
                <a:latin typeface="Times New Roman" pitchFamily="18" charset="0"/>
                <a:ea typeface="宋体" pitchFamily="2" charset="-122"/>
                <a:cs typeface="+mn-cs"/>
              </a:rPr>
              <a:t>a</a:t>
            </a:r>
            <a:r>
              <a:rPr lang="zh-CN" altLang="zh-CN" sz="1200" kern="1200" dirty="0" smtClean="0">
                <a:solidFill>
                  <a:schemeClr val="tx1"/>
                </a:solidFill>
                <a:effectLst/>
                <a:latin typeface="Times New Roman" pitchFamily="18" charset="0"/>
                <a:ea typeface="宋体" pitchFamily="2" charset="-122"/>
                <a:cs typeface="+mn-cs"/>
              </a:rPr>
              <a:t>元素上都用了</a:t>
            </a:r>
            <a:r>
              <a:rPr lang="en-US" altLang="zh-CN" sz="1200" kern="1200" dirty="0" smtClean="0">
                <a:solidFill>
                  <a:schemeClr val="tx1"/>
                </a:solidFill>
                <a:effectLst/>
                <a:latin typeface="Times New Roman" pitchFamily="18" charset="0"/>
                <a:ea typeface="宋体" pitchFamily="2" charset="-122"/>
                <a:cs typeface="+mn-cs"/>
              </a:rPr>
              <a:t>data-slide</a:t>
            </a:r>
            <a:r>
              <a:rPr lang="zh-CN" altLang="zh-CN" sz="1200" kern="1200" dirty="0" smtClean="0">
                <a:solidFill>
                  <a:schemeClr val="tx1"/>
                </a:solidFill>
                <a:effectLst/>
                <a:latin typeface="Times New Roman" pitchFamily="18" charset="0"/>
                <a:ea typeface="宋体" pitchFamily="2" charset="-122"/>
                <a:cs typeface="+mn-cs"/>
              </a:rPr>
              <a:t>，属性值只能是</a:t>
            </a:r>
            <a:r>
              <a:rPr lang="en-US" altLang="zh-CN" sz="1200" kern="1200" dirty="0" err="1" smtClean="0">
                <a:solidFill>
                  <a:schemeClr val="tx1"/>
                </a:solidFill>
                <a:effectLst/>
                <a:latin typeface="Times New Roman" pitchFamily="18" charset="0"/>
                <a:ea typeface="宋体" pitchFamily="2" charset="-122"/>
                <a:cs typeface="+mn-cs"/>
              </a:rPr>
              <a:t>prev</a:t>
            </a:r>
            <a:r>
              <a:rPr lang="zh-CN" altLang="zh-CN" sz="1200" kern="1200" dirty="0" smtClean="0">
                <a:solidFill>
                  <a:schemeClr val="tx1"/>
                </a:solidFill>
                <a:effectLst/>
                <a:latin typeface="Times New Roman" pitchFamily="18" charset="0"/>
                <a:ea typeface="宋体" pitchFamily="2" charset="-122"/>
                <a:cs typeface="+mn-cs"/>
              </a:rPr>
              <a:t>或</a:t>
            </a:r>
            <a:r>
              <a:rPr lang="en-US" altLang="zh-CN" sz="1200" kern="1200" dirty="0" smtClean="0">
                <a:solidFill>
                  <a:schemeClr val="tx1"/>
                </a:solidFill>
                <a:effectLst/>
                <a:latin typeface="Times New Roman" pitchFamily="18" charset="0"/>
                <a:ea typeface="宋体" pitchFamily="2" charset="-122"/>
                <a:cs typeface="+mn-cs"/>
              </a:rPr>
              <a:t>next</a:t>
            </a:r>
            <a:r>
              <a:rPr lang="zh-CN" altLang="zh-CN" sz="1200" kern="1200" dirty="0" smtClean="0">
                <a:solidFill>
                  <a:schemeClr val="tx1"/>
                </a:solidFill>
                <a:effectLst/>
                <a:latin typeface="Times New Roman" pitchFamily="18" charset="0"/>
                <a:ea typeface="宋体" pitchFamily="2" charset="-122"/>
                <a:cs typeface="+mn-cs"/>
              </a:rPr>
              <a:t>，分别表示上一张或下一张。</a:t>
            </a:r>
          </a:p>
          <a:p>
            <a:pPr>
              <a:defRPr/>
            </a:pPr>
            <a:endParaRPr lang="en-US" altLang="zh-CN" dirty="0" smtClean="0"/>
          </a:p>
        </p:txBody>
      </p:sp>
      <p:sp>
        <p:nvSpPr>
          <p:cNvPr id="4" name="灯片编号占位符 3"/>
          <p:cNvSpPr>
            <a:spLocks noGrp="1"/>
          </p:cNvSpPr>
          <p:nvPr>
            <p:ph type="sldNum" sz="quarter" idx="5"/>
          </p:nvPr>
        </p:nvSpPr>
        <p:spPr/>
        <p:txBody>
          <a:bodyPr/>
          <a:lstStyle/>
          <a:p>
            <a:pPr>
              <a:defRPr/>
            </a:pPr>
            <a:fld id="{DFD2F52C-1933-4099-A0AD-37BC2C005FC1}" type="slidenum">
              <a:rPr lang="zh-CN" altLang="en-US" smtClean="0"/>
              <a:pPr>
                <a:defRPr/>
              </a:pPr>
              <a:t>26</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t>教学指导：</a:t>
            </a:r>
            <a:endParaRPr lang="en-US" altLang="zh-CN" dirty="0" smtClean="0"/>
          </a:p>
          <a:p>
            <a:r>
              <a:rPr lang="zh-CN" altLang="zh-CN" sz="1200" kern="1200" dirty="0" smtClean="0">
                <a:solidFill>
                  <a:schemeClr val="tx1"/>
                </a:solidFill>
                <a:effectLst/>
                <a:latin typeface="Times New Roman" pitchFamily="18" charset="0"/>
                <a:ea typeface="宋体" pitchFamily="2" charset="-122"/>
                <a:cs typeface="+mn-cs"/>
              </a:rPr>
              <a:t>比如要修改圆圈指示符的颜色，可以在自定义的</a:t>
            </a:r>
            <a:r>
              <a:rPr lang="en-US" altLang="zh-CN" sz="1200" kern="1200" dirty="0" smtClean="0">
                <a:solidFill>
                  <a:schemeClr val="tx1"/>
                </a:solidFill>
                <a:effectLst/>
                <a:latin typeface="Times New Roman" pitchFamily="18" charset="0"/>
                <a:ea typeface="宋体" pitchFamily="2" charset="-122"/>
                <a:cs typeface="+mn-cs"/>
              </a:rPr>
              <a:t>CSS</a:t>
            </a:r>
            <a:r>
              <a:rPr lang="zh-CN" altLang="zh-CN" sz="1200" kern="1200" dirty="0" smtClean="0">
                <a:solidFill>
                  <a:schemeClr val="tx1"/>
                </a:solidFill>
                <a:effectLst/>
                <a:latin typeface="Times New Roman" pitchFamily="18" charset="0"/>
                <a:ea typeface="宋体" pitchFamily="2" charset="-122"/>
                <a:cs typeface="+mn-cs"/>
              </a:rPr>
              <a:t>文件中修改，具体代码如下：</a:t>
            </a:r>
          </a:p>
          <a:p>
            <a:r>
              <a:rPr lang="en-US" altLang="zh-CN" sz="1200" kern="1200" dirty="0" smtClean="0">
                <a:solidFill>
                  <a:schemeClr val="tx1"/>
                </a:solidFill>
                <a:effectLst/>
                <a:latin typeface="Times New Roman" pitchFamily="18" charset="0"/>
                <a:ea typeface="宋体" pitchFamily="2" charset="-122"/>
                <a:cs typeface="+mn-cs"/>
              </a:rPr>
              <a:t>.carousel-indicators li {</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a:t>
            </a:r>
            <a:r>
              <a:rPr lang="zh-CN" altLang="zh-CN" sz="1200" kern="1200" dirty="0" smtClean="0">
                <a:solidFill>
                  <a:schemeClr val="tx1"/>
                </a:solidFill>
                <a:effectLst/>
                <a:latin typeface="Times New Roman" pitchFamily="18" charset="0"/>
                <a:ea typeface="宋体" pitchFamily="2" charset="-122"/>
                <a:cs typeface="+mn-cs"/>
              </a:rPr>
              <a:t>省略部分</a:t>
            </a:r>
            <a:r>
              <a:rPr lang="en-US" altLang="zh-CN" sz="1200" kern="1200" dirty="0" smtClean="0">
                <a:solidFill>
                  <a:schemeClr val="tx1"/>
                </a:solidFill>
                <a:effectLst/>
                <a:latin typeface="Times New Roman" pitchFamily="18" charset="0"/>
                <a:ea typeface="宋体" pitchFamily="2" charset="-122"/>
                <a:cs typeface="+mn-cs"/>
              </a:rPr>
              <a:t>CSS</a:t>
            </a:r>
            <a:r>
              <a:rPr lang="zh-CN" altLang="zh-CN" sz="1200" kern="1200" dirty="0" smtClean="0">
                <a:solidFill>
                  <a:schemeClr val="tx1"/>
                </a:solidFill>
                <a:effectLst/>
                <a:latin typeface="Times New Roman" pitchFamily="18" charset="0"/>
                <a:ea typeface="宋体" pitchFamily="2" charset="-122"/>
                <a:cs typeface="+mn-cs"/>
              </a:rPr>
              <a:t>代码</a:t>
            </a:r>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background-color: </a:t>
            </a:r>
            <a:r>
              <a:rPr lang="en-US" altLang="zh-CN" sz="1200" kern="1200" dirty="0" err="1" smtClean="0">
                <a:solidFill>
                  <a:schemeClr val="tx1"/>
                </a:solidFill>
                <a:effectLst/>
                <a:latin typeface="Times New Roman" pitchFamily="18" charset="0"/>
                <a:ea typeface="宋体" pitchFamily="2" charset="-122"/>
                <a:cs typeface="+mn-cs"/>
              </a:rPr>
              <a:t>rgba</a:t>
            </a:r>
            <a:r>
              <a:rPr lang="en-US" altLang="zh-CN" sz="1200" kern="1200" dirty="0" smtClean="0">
                <a:solidFill>
                  <a:schemeClr val="tx1"/>
                </a:solidFill>
                <a:effectLst/>
                <a:latin typeface="Times New Roman" pitchFamily="18" charset="0"/>
                <a:ea typeface="宋体" pitchFamily="2" charset="-122"/>
                <a:cs typeface="+mn-cs"/>
              </a:rPr>
              <a:t>(0, 0, 0, 0);</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a:t>
            </a:r>
            <a:r>
              <a:rPr lang="en-US" altLang="zh-CN" sz="1200" b="1" kern="1200" dirty="0" smtClean="0">
                <a:solidFill>
                  <a:schemeClr val="tx1"/>
                </a:solidFill>
                <a:effectLst/>
                <a:latin typeface="Times New Roman" pitchFamily="18" charset="0"/>
                <a:ea typeface="宋体" pitchFamily="2" charset="-122"/>
                <a:cs typeface="+mn-cs"/>
              </a:rPr>
              <a:t>border: 2px solid #CC3300;</a:t>
            </a:r>
            <a:r>
              <a:rPr lang="en-US" altLang="zh-CN" sz="1200" kern="1200" dirty="0" smtClean="0">
                <a:solidFill>
                  <a:schemeClr val="tx1"/>
                </a:solidFill>
                <a:effectLst/>
                <a:latin typeface="Times New Roman" pitchFamily="18" charset="0"/>
                <a:ea typeface="宋体" pitchFamily="2" charset="-122"/>
                <a:cs typeface="+mn-cs"/>
              </a:rPr>
              <a:t>     /* </a:t>
            </a:r>
            <a:r>
              <a:rPr lang="zh-CN" altLang="zh-CN" sz="1200" kern="1200" dirty="0" smtClean="0">
                <a:solidFill>
                  <a:schemeClr val="tx1"/>
                </a:solidFill>
                <a:effectLst/>
                <a:latin typeface="Times New Roman" pitchFamily="18" charset="0"/>
                <a:ea typeface="宋体" pitchFamily="2" charset="-122"/>
                <a:cs typeface="+mn-cs"/>
              </a:rPr>
              <a:t>覆盖插件里圆圈的颜色</a:t>
            </a:r>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border-radius: 10px</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.carousel-indicators .active {</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width: 12px;</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height: 12px;</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margin: 0;</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a:t>
            </a:r>
            <a:r>
              <a:rPr lang="en-US" altLang="zh-CN" sz="1200" b="1" kern="1200" dirty="0" smtClean="0">
                <a:solidFill>
                  <a:schemeClr val="tx1"/>
                </a:solidFill>
                <a:effectLst/>
                <a:latin typeface="Times New Roman" pitchFamily="18" charset="0"/>
                <a:ea typeface="宋体" pitchFamily="2" charset="-122"/>
                <a:cs typeface="+mn-cs"/>
              </a:rPr>
              <a:t> background-color: #CC3300; </a:t>
            </a:r>
            <a:r>
              <a:rPr lang="en-US" altLang="zh-CN" sz="1200" kern="1200" dirty="0" smtClean="0">
                <a:solidFill>
                  <a:schemeClr val="tx1"/>
                </a:solidFill>
                <a:effectLst/>
                <a:latin typeface="Times New Roman" pitchFamily="18" charset="0"/>
                <a:ea typeface="宋体" pitchFamily="2" charset="-122"/>
                <a:cs typeface="+mn-cs"/>
              </a:rPr>
              <a:t>    /* </a:t>
            </a:r>
            <a:r>
              <a:rPr lang="zh-CN" altLang="zh-CN" sz="1200" kern="1200" dirty="0" smtClean="0">
                <a:solidFill>
                  <a:schemeClr val="tx1"/>
                </a:solidFill>
                <a:effectLst/>
                <a:latin typeface="Times New Roman" pitchFamily="18" charset="0"/>
                <a:ea typeface="宋体" pitchFamily="2" charset="-122"/>
                <a:cs typeface="+mn-cs"/>
              </a:rPr>
              <a:t>覆盖插件里圆圈的颜色</a:t>
            </a:r>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r>
              <a:rPr lang="zh-CN" altLang="zh-CN" sz="1200" kern="1200" dirty="0" smtClean="0">
                <a:solidFill>
                  <a:schemeClr val="tx1"/>
                </a:solidFill>
                <a:effectLst/>
                <a:latin typeface="Times New Roman" pitchFamily="18" charset="0"/>
                <a:ea typeface="宋体" pitchFamily="2" charset="-122"/>
                <a:cs typeface="+mn-cs"/>
              </a:rPr>
              <a:t>需要注意的是不要在</a:t>
            </a:r>
            <a:r>
              <a:rPr lang="en-US" altLang="zh-CN" sz="1200" kern="1200" dirty="0" smtClean="0">
                <a:solidFill>
                  <a:schemeClr val="tx1"/>
                </a:solidFill>
                <a:effectLst/>
                <a:latin typeface="Times New Roman" pitchFamily="18" charset="0"/>
                <a:ea typeface="宋体" pitchFamily="2" charset="-122"/>
                <a:cs typeface="+mn-cs"/>
              </a:rPr>
              <a:t>bootstrap</a:t>
            </a:r>
            <a:r>
              <a:rPr lang="zh-CN" altLang="zh-CN" sz="1200" kern="1200" dirty="0" smtClean="0">
                <a:solidFill>
                  <a:schemeClr val="tx1"/>
                </a:solidFill>
                <a:effectLst/>
                <a:latin typeface="Times New Roman" pitchFamily="18" charset="0"/>
                <a:ea typeface="宋体" pitchFamily="2" charset="-122"/>
                <a:cs typeface="+mn-cs"/>
              </a:rPr>
              <a:t>源码中去修改，把要修改的代码复制出来，再修改为自己需要的样式。并且放在</a:t>
            </a:r>
            <a:r>
              <a:rPr lang="en-US" altLang="zh-CN" sz="1200" kern="1200" dirty="0" smtClean="0">
                <a:solidFill>
                  <a:schemeClr val="tx1"/>
                </a:solidFill>
                <a:effectLst/>
                <a:latin typeface="Times New Roman" pitchFamily="18" charset="0"/>
                <a:ea typeface="宋体" pitchFamily="2" charset="-122"/>
                <a:cs typeface="+mn-cs"/>
              </a:rPr>
              <a:t>bootstrap.css</a:t>
            </a:r>
            <a:r>
              <a:rPr lang="zh-CN" altLang="zh-CN" sz="1200" kern="1200" dirty="0" smtClean="0">
                <a:solidFill>
                  <a:schemeClr val="tx1"/>
                </a:solidFill>
                <a:effectLst/>
                <a:latin typeface="Times New Roman" pitchFamily="18" charset="0"/>
                <a:ea typeface="宋体" pitchFamily="2" charset="-122"/>
                <a:cs typeface="+mn-cs"/>
              </a:rPr>
              <a:t>后面。</a:t>
            </a:r>
          </a:p>
          <a:p>
            <a:pPr>
              <a:defRPr/>
            </a:pPr>
            <a:endParaRPr lang="en-US" altLang="zh-CN" dirty="0" smtClean="0"/>
          </a:p>
        </p:txBody>
      </p:sp>
      <p:sp>
        <p:nvSpPr>
          <p:cNvPr id="4" name="灯片编号占位符 3"/>
          <p:cNvSpPr>
            <a:spLocks noGrp="1"/>
          </p:cNvSpPr>
          <p:nvPr>
            <p:ph type="sldNum" sz="quarter" idx="5"/>
          </p:nvPr>
        </p:nvSpPr>
        <p:spPr/>
        <p:txBody>
          <a:bodyPr/>
          <a:lstStyle/>
          <a:p>
            <a:pPr>
              <a:defRPr/>
            </a:pPr>
            <a:fld id="{DFD2F52C-1933-4099-A0AD-37BC2C005FC1}" type="slidenum">
              <a:rPr lang="zh-CN" altLang="en-US" smtClean="0"/>
              <a:pPr>
                <a:defRPr/>
              </a:pPr>
              <a:t>27</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t>教学指导：</a:t>
            </a:r>
            <a:endParaRPr lang="en-US" altLang="zh-CN" dirty="0" smtClean="0"/>
          </a:p>
          <a:p>
            <a:pPr>
              <a:defRPr/>
            </a:pPr>
            <a:r>
              <a:rPr lang="en-US" altLang="zh-CN" dirty="0" smtClean="0"/>
              <a:t>1</a:t>
            </a:r>
            <a:r>
              <a:rPr lang="zh-CN" altLang="en-US" dirty="0" smtClean="0"/>
              <a:t>、在示例</a:t>
            </a:r>
            <a:r>
              <a:rPr lang="en-US" altLang="zh-CN" dirty="0" smtClean="0"/>
              <a:t>5</a:t>
            </a:r>
            <a:r>
              <a:rPr lang="zh-CN" altLang="en-US" dirty="0" smtClean="0"/>
              <a:t>的基础上添加文字描述，观察效果</a:t>
            </a:r>
            <a:endParaRPr lang="en-US" altLang="zh-CN" dirty="0" smtClean="0"/>
          </a:p>
        </p:txBody>
      </p:sp>
      <p:sp>
        <p:nvSpPr>
          <p:cNvPr id="4" name="灯片编号占位符 3"/>
          <p:cNvSpPr>
            <a:spLocks noGrp="1"/>
          </p:cNvSpPr>
          <p:nvPr>
            <p:ph type="sldNum" sz="quarter" idx="5"/>
          </p:nvPr>
        </p:nvSpPr>
        <p:spPr/>
        <p:txBody>
          <a:bodyPr/>
          <a:lstStyle/>
          <a:p>
            <a:pPr>
              <a:defRPr/>
            </a:pPr>
            <a:fld id="{DFD2F52C-1933-4099-A0AD-37BC2C005FC1}" type="slidenum">
              <a:rPr lang="zh-CN" altLang="en-US" smtClean="0"/>
              <a:pPr>
                <a:defRPr/>
              </a:pPr>
              <a:t>28</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a:t>
            </a:r>
            <a:r>
              <a:rPr lang="zh-CN" altLang="zh-CN" sz="1200" kern="1200" dirty="0" smtClean="0">
                <a:solidFill>
                  <a:schemeClr val="tx1"/>
                </a:solidFill>
                <a:effectLst/>
                <a:latin typeface="Times New Roman" pitchFamily="18" charset="0"/>
                <a:ea typeface="宋体" pitchFamily="2" charset="-122"/>
                <a:cs typeface="+mn-cs"/>
              </a:rPr>
              <a:t>这</a:t>
            </a:r>
            <a:r>
              <a:rPr lang="en-US" altLang="zh-CN" sz="1200" kern="1200" dirty="0" smtClean="0">
                <a:solidFill>
                  <a:schemeClr val="tx1"/>
                </a:solidFill>
                <a:effectLst/>
                <a:latin typeface="Times New Roman" pitchFamily="18" charset="0"/>
                <a:ea typeface="宋体" pitchFamily="2" charset="-122"/>
                <a:cs typeface="+mn-cs"/>
              </a:rPr>
              <a:t>3</a:t>
            </a:r>
            <a:r>
              <a:rPr lang="zh-CN" altLang="zh-CN" sz="1200" kern="1200" dirty="0" smtClean="0">
                <a:solidFill>
                  <a:schemeClr val="tx1"/>
                </a:solidFill>
                <a:effectLst/>
                <a:latin typeface="Times New Roman" pitchFamily="18" charset="0"/>
                <a:ea typeface="宋体" pitchFamily="2" charset="-122"/>
                <a:cs typeface="+mn-cs"/>
              </a:rPr>
              <a:t>个自定义的属性都可以用在轮播图外层父容器上。需要注意的是，轮播图的切换动画都是基于</a:t>
            </a:r>
            <a:r>
              <a:rPr lang="en-US" altLang="zh-CN" sz="1200" kern="1200" dirty="0" smtClean="0">
                <a:solidFill>
                  <a:schemeClr val="tx1"/>
                </a:solidFill>
                <a:effectLst/>
                <a:latin typeface="Times New Roman" pitchFamily="18" charset="0"/>
                <a:ea typeface="宋体" pitchFamily="2" charset="-122"/>
                <a:cs typeface="+mn-cs"/>
              </a:rPr>
              <a:t>CSS3</a:t>
            </a:r>
            <a:r>
              <a:rPr lang="zh-CN" altLang="zh-CN" sz="1200" kern="1200" dirty="0" smtClean="0">
                <a:solidFill>
                  <a:schemeClr val="tx1"/>
                </a:solidFill>
                <a:effectLst/>
                <a:latin typeface="Times New Roman" pitchFamily="18" charset="0"/>
                <a:ea typeface="宋体" pitchFamily="2" charset="-122"/>
                <a:cs typeface="+mn-cs"/>
              </a:rPr>
              <a:t>实现动画过渡效果，所以</a:t>
            </a:r>
            <a:r>
              <a:rPr lang="en-US" altLang="zh-CN" sz="1200" kern="1200" dirty="0" smtClean="0">
                <a:solidFill>
                  <a:schemeClr val="tx1"/>
                </a:solidFill>
                <a:effectLst/>
                <a:latin typeface="Times New Roman" pitchFamily="18" charset="0"/>
                <a:ea typeface="宋体" pitchFamily="2" charset="-122"/>
                <a:cs typeface="+mn-cs"/>
              </a:rPr>
              <a:t>IE8</a:t>
            </a:r>
            <a:r>
              <a:rPr lang="zh-CN" altLang="zh-CN" sz="1200" kern="1200" dirty="0" smtClean="0">
                <a:solidFill>
                  <a:schemeClr val="tx1"/>
                </a:solidFill>
                <a:effectLst/>
                <a:latin typeface="Times New Roman" pitchFamily="18" charset="0"/>
                <a:ea typeface="宋体" pitchFamily="2" charset="-122"/>
                <a:cs typeface="+mn-cs"/>
              </a:rPr>
              <a:t>、</a:t>
            </a:r>
            <a:r>
              <a:rPr lang="en-US" altLang="zh-CN" sz="1200" kern="1200" dirty="0" smtClean="0">
                <a:solidFill>
                  <a:schemeClr val="tx1"/>
                </a:solidFill>
                <a:effectLst/>
                <a:latin typeface="Times New Roman" pitchFamily="18" charset="0"/>
                <a:ea typeface="宋体" pitchFamily="2" charset="-122"/>
                <a:cs typeface="+mn-cs"/>
              </a:rPr>
              <a:t>IE9</a:t>
            </a:r>
            <a:r>
              <a:rPr lang="zh-CN" altLang="zh-CN" sz="1200" kern="1200" dirty="0" smtClean="0">
                <a:solidFill>
                  <a:schemeClr val="tx1"/>
                </a:solidFill>
                <a:effectLst/>
                <a:latin typeface="Times New Roman" pitchFamily="18" charset="0"/>
                <a:ea typeface="宋体" pitchFamily="2" charset="-122"/>
                <a:cs typeface="+mn-cs"/>
              </a:rPr>
              <a:t>不支持这些效果</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29</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30</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charset="-122"/>
              </a:rPr>
              <a:t>教学指导：</a:t>
            </a:r>
            <a:endParaRPr lang="en-US" altLang="zh-CN" smtClean="0">
              <a:ea typeface="宋体" charset="-122"/>
            </a:endParaRPr>
          </a:p>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8AD8EE3C-B7E1-4C42-B2B9-6D0A36A694C2}" type="slidenum">
              <a:rPr lang="zh-CN" altLang="en-US" smtClean="0"/>
              <a:pPr>
                <a:defRPr/>
              </a:pPr>
              <a:t>4</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31</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a:t>
            </a:r>
            <a:r>
              <a:rPr lang="zh-CN" altLang="zh-CN" sz="1200" kern="1200" dirty="0" smtClean="0">
                <a:solidFill>
                  <a:schemeClr val="tx1"/>
                </a:solidFill>
                <a:effectLst/>
                <a:latin typeface="Times New Roman" pitchFamily="18" charset="0"/>
                <a:ea typeface="宋体" pitchFamily="2" charset="-122"/>
                <a:cs typeface="+mn-cs"/>
              </a:rPr>
              <a:t>调用这些事件的方法也很简单，和普通的</a:t>
            </a:r>
            <a:r>
              <a:rPr lang="en-US" altLang="zh-CN" sz="1200" kern="1200" dirty="0" err="1" smtClean="0">
                <a:solidFill>
                  <a:schemeClr val="tx1"/>
                </a:solidFill>
                <a:effectLst/>
                <a:latin typeface="Times New Roman" pitchFamily="18" charset="0"/>
                <a:ea typeface="宋体" pitchFamily="2" charset="-122"/>
                <a:cs typeface="+mn-cs"/>
              </a:rPr>
              <a:t>jQuery</a:t>
            </a:r>
            <a:r>
              <a:rPr lang="zh-CN" altLang="zh-CN" sz="1200" kern="1200" dirty="0" smtClean="0">
                <a:solidFill>
                  <a:schemeClr val="tx1"/>
                </a:solidFill>
                <a:effectLst/>
                <a:latin typeface="Times New Roman" pitchFamily="18" charset="0"/>
                <a:ea typeface="宋体" pitchFamily="2" charset="-122"/>
                <a:cs typeface="+mn-cs"/>
              </a:rPr>
              <a:t>代码一样，不过他们接受的参数不一样，代码如下：</a:t>
            </a:r>
          </a:p>
          <a:p>
            <a:r>
              <a:rPr lang="en-US" altLang="zh-CN" sz="1200" kern="1200" dirty="0" smtClean="0">
                <a:solidFill>
                  <a:schemeClr val="tx1"/>
                </a:solidFill>
                <a:effectLst/>
                <a:latin typeface="Times New Roman" pitchFamily="18" charset="0"/>
                <a:ea typeface="宋体" pitchFamily="2" charset="-122"/>
                <a:cs typeface="+mn-cs"/>
              </a:rPr>
              <a:t>//</a:t>
            </a:r>
            <a:r>
              <a:rPr lang="zh-CN" altLang="zh-CN" sz="1200" kern="1200" dirty="0" smtClean="0">
                <a:solidFill>
                  <a:schemeClr val="tx1"/>
                </a:solidFill>
                <a:effectLst/>
                <a:latin typeface="Times New Roman" pitchFamily="18" charset="0"/>
                <a:ea typeface="宋体" pitchFamily="2" charset="-122"/>
                <a:cs typeface="+mn-cs"/>
              </a:rPr>
              <a:t>事件的使用</a:t>
            </a:r>
          </a:p>
          <a:p>
            <a:r>
              <a:rPr lang="en-US" altLang="zh-CN" sz="1200" kern="1200" dirty="0" smtClean="0">
                <a:solidFill>
                  <a:schemeClr val="tx1"/>
                </a:solidFill>
                <a:effectLst/>
                <a:latin typeface="Times New Roman" pitchFamily="18" charset="0"/>
                <a:ea typeface="宋体" pitchFamily="2" charset="-122"/>
                <a:cs typeface="+mn-cs"/>
              </a:rPr>
              <a:t>$('#</a:t>
            </a:r>
            <a:r>
              <a:rPr lang="en-US" altLang="zh-CN" sz="1200" kern="1200" dirty="0" err="1" smtClean="0">
                <a:solidFill>
                  <a:schemeClr val="tx1"/>
                </a:solidFill>
                <a:effectLst/>
                <a:latin typeface="Times New Roman" pitchFamily="18" charset="0"/>
                <a:ea typeface="宋体" pitchFamily="2" charset="-122"/>
                <a:cs typeface="+mn-cs"/>
              </a:rPr>
              <a:t>myCarousel</a:t>
            </a:r>
            <a:r>
              <a:rPr lang="en-US" altLang="zh-CN" sz="1200" kern="1200" dirty="0" smtClean="0">
                <a:solidFill>
                  <a:schemeClr val="tx1"/>
                </a:solidFill>
                <a:effectLst/>
                <a:latin typeface="Times New Roman" pitchFamily="18" charset="0"/>
                <a:ea typeface="宋体" pitchFamily="2" charset="-122"/>
                <a:cs typeface="+mn-cs"/>
              </a:rPr>
              <a:t>').on('</a:t>
            </a:r>
            <a:r>
              <a:rPr lang="en-US" altLang="zh-CN" sz="1200" kern="1200" dirty="0" err="1" smtClean="0">
                <a:solidFill>
                  <a:schemeClr val="tx1"/>
                </a:solidFill>
                <a:effectLst/>
                <a:latin typeface="Times New Roman" pitchFamily="18" charset="0"/>
                <a:ea typeface="宋体" pitchFamily="2" charset="-122"/>
                <a:cs typeface="+mn-cs"/>
              </a:rPr>
              <a:t>slide.bs.carousel',function</a:t>
            </a:r>
            <a:r>
              <a:rPr lang="en-US" altLang="zh-CN" sz="1200" kern="1200" dirty="0" smtClean="0">
                <a:solidFill>
                  <a:schemeClr val="tx1"/>
                </a:solidFill>
                <a:effectLst/>
                <a:latin typeface="Times New Roman" pitchFamily="18" charset="0"/>
                <a:ea typeface="宋体" pitchFamily="2" charset="-122"/>
                <a:cs typeface="+mn-cs"/>
              </a:rPr>
              <a:t>(e){</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//&lt;div class='item'&gt;...&lt;/div&gt; </a:t>
            </a:r>
            <a:r>
              <a:rPr lang="zh-CN" altLang="zh-CN" sz="1200" kern="1200" dirty="0" smtClean="0">
                <a:solidFill>
                  <a:schemeClr val="tx1"/>
                </a:solidFill>
                <a:effectLst/>
                <a:latin typeface="Times New Roman" pitchFamily="18" charset="0"/>
                <a:ea typeface="宋体" pitchFamily="2" charset="-122"/>
                <a:cs typeface="+mn-cs"/>
              </a:rPr>
              <a:t>得到的是</a:t>
            </a:r>
            <a:r>
              <a:rPr lang="en-US" altLang="zh-CN" sz="1200" kern="1200" dirty="0" smtClean="0">
                <a:solidFill>
                  <a:schemeClr val="tx1"/>
                </a:solidFill>
                <a:effectLst/>
                <a:latin typeface="Times New Roman" pitchFamily="18" charset="0"/>
                <a:ea typeface="宋体" pitchFamily="2" charset="-122"/>
                <a:cs typeface="+mn-cs"/>
              </a:rPr>
              <a:t>item</a:t>
            </a:r>
            <a:r>
              <a:rPr lang="zh-CN" altLang="zh-CN" sz="1200" kern="1200" dirty="0" smtClean="0">
                <a:solidFill>
                  <a:schemeClr val="tx1"/>
                </a:solidFill>
                <a:effectLst/>
                <a:latin typeface="Times New Roman" pitchFamily="18" charset="0"/>
                <a:ea typeface="宋体" pitchFamily="2" charset="-122"/>
                <a:cs typeface="+mn-cs"/>
              </a:rPr>
              <a:t>的这个元素</a:t>
            </a:r>
          </a:p>
          <a:p>
            <a:r>
              <a:rPr lang="en-US" altLang="zh-CN" sz="1200" kern="1200" dirty="0" smtClean="0">
                <a:solidFill>
                  <a:schemeClr val="tx1"/>
                </a:solidFill>
                <a:effectLst/>
                <a:latin typeface="Times New Roman" pitchFamily="18" charset="0"/>
                <a:ea typeface="宋体" pitchFamily="2" charset="-122"/>
                <a:cs typeface="+mn-cs"/>
              </a:rPr>
              <a:t>    console.log(</a:t>
            </a:r>
            <a:r>
              <a:rPr lang="en-US" altLang="zh-CN" sz="1200" kern="1200" dirty="0" err="1" smtClean="0">
                <a:solidFill>
                  <a:schemeClr val="tx1"/>
                </a:solidFill>
                <a:effectLst/>
                <a:latin typeface="Times New Roman" pitchFamily="18" charset="0"/>
                <a:ea typeface="宋体" pitchFamily="2" charset="-122"/>
                <a:cs typeface="+mn-cs"/>
              </a:rPr>
              <a:t>e.relatedTarget</a:t>
            </a:r>
            <a:r>
              <a:rPr lang="en-US" altLang="zh-CN" sz="1200" kern="1200" dirty="0" smtClean="0">
                <a:solidFill>
                  <a:schemeClr val="tx1"/>
                </a:solidFill>
                <a:effectLst/>
                <a:latin typeface="Times New Roman" pitchFamily="18" charset="0"/>
                <a:ea typeface="宋体" pitchFamily="2" charset="-122"/>
                <a:cs typeface="+mn-cs"/>
              </a:rPr>
              <a:t>);  </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console.log(</a:t>
            </a:r>
            <a:r>
              <a:rPr lang="en-US" altLang="zh-CN" sz="1200" kern="1200" dirty="0" err="1" smtClean="0">
                <a:solidFill>
                  <a:schemeClr val="tx1"/>
                </a:solidFill>
                <a:effectLst/>
                <a:latin typeface="Times New Roman" pitchFamily="18" charset="0"/>
                <a:ea typeface="宋体" pitchFamily="2" charset="-122"/>
                <a:cs typeface="+mn-cs"/>
              </a:rPr>
              <a:t>e.direction</a:t>
            </a:r>
            <a:r>
              <a:rPr lang="en-US" altLang="zh-CN" sz="1200" kern="1200" dirty="0" smtClean="0">
                <a:solidFill>
                  <a:schemeClr val="tx1"/>
                </a:solidFill>
                <a:effectLst/>
                <a:latin typeface="Times New Roman" pitchFamily="18" charset="0"/>
                <a:ea typeface="宋体" pitchFamily="2" charset="-122"/>
                <a:cs typeface="+mn-cs"/>
              </a:rPr>
              <a:t>);        //left  </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a:t>
            </a:r>
            <a:r>
              <a:rPr lang="zh-CN" altLang="zh-CN" sz="1200" kern="1200" dirty="0" smtClean="0">
                <a:solidFill>
                  <a:schemeClr val="tx1"/>
                </a:solidFill>
                <a:effectLst/>
                <a:latin typeface="Times New Roman" pitchFamily="18" charset="0"/>
                <a:ea typeface="宋体" pitchFamily="2" charset="-122"/>
                <a:cs typeface="+mn-cs"/>
              </a:rPr>
              <a:t>执行你需要的操作</a:t>
            </a:r>
          </a:p>
          <a:p>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a:t>
            </a:r>
            <a:r>
              <a:rPr lang="en-US" altLang="zh-CN" sz="1200" kern="1200" dirty="0" err="1" smtClean="0">
                <a:solidFill>
                  <a:schemeClr val="tx1"/>
                </a:solidFill>
                <a:effectLst/>
                <a:latin typeface="Times New Roman" pitchFamily="18" charset="0"/>
                <a:ea typeface="宋体" pitchFamily="2" charset="-122"/>
                <a:cs typeface="+mn-cs"/>
              </a:rPr>
              <a:t>myCarousel</a:t>
            </a:r>
            <a:r>
              <a:rPr lang="en-US" altLang="zh-CN" sz="1200" kern="1200" dirty="0" smtClean="0">
                <a:solidFill>
                  <a:schemeClr val="tx1"/>
                </a:solidFill>
                <a:effectLst/>
                <a:latin typeface="Times New Roman" pitchFamily="18" charset="0"/>
                <a:ea typeface="宋体" pitchFamily="2" charset="-122"/>
                <a:cs typeface="+mn-cs"/>
              </a:rPr>
              <a:t>').on('</a:t>
            </a:r>
            <a:r>
              <a:rPr lang="en-US" altLang="zh-CN" sz="1200" kern="1200" dirty="0" err="1" smtClean="0">
                <a:solidFill>
                  <a:schemeClr val="tx1"/>
                </a:solidFill>
                <a:effectLst/>
                <a:latin typeface="Times New Roman" pitchFamily="18" charset="0"/>
                <a:ea typeface="宋体" pitchFamily="2" charset="-122"/>
                <a:cs typeface="+mn-cs"/>
              </a:rPr>
              <a:t>slid.bs.carousel</a:t>
            </a:r>
            <a:r>
              <a:rPr lang="en-US" altLang="zh-CN" sz="1200" kern="1200" dirty="0" smtClean="0">
                <a:solidFill>
                  <a:schemeClr val="tx1"/>
                </a:solidFill>
                <a:effectLst/>
                <a:latin typeface="Times New Roman" pitchFamily="18" charset="0"/>
                <a:ea typeface="宋体" pitchFamily="2" charset="-122"/>
                <a:cs typeface="+mn-cs"/>
              </a:rPr>
              <a:t>', function () {</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alert('</a:t>
            </a:r>
            <a:r>
              <a:rPr lang="zh-CN" altLang="zh-CN" sz="1200" kern="1200" dirty="0" smtClean="0">
                <a:solidFill>
                  <a:schemeClr val="tx1"/>
                </a:solidFill>
                <a:effectLst/>
                <a:latin typeface="Times New Roman" pitchFamily="18" charset="0"/>
                <a:ea typeface="宋体" pitchFamily="2" charset="-122"/>
                <a:cs typeface="+mn-cs"/>
              </a:rPr>
              <a:t>图片切换完后执行该事件</a:t>
            </a:r>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32</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en-US" altLang="zh-CN" dirty="0" smtClean="0">
                <a:ea typeface="宋体" charset="-122"/>
              </a:rPr>
              <a:t>1</a:t>
            </a:r>
            <a:r>
              <a:rPr lang="zh-CN" altLang="en-US" dirty="0" smtClean="0">
                <a:ea typeface="宋体" charset="-122"/>
              </a:rPr>
              <a:t>、教员分析需求，先演示给学员完成后的样子。</a:t>
            </a:r>
          </a:p>
        </p:txBody>
      </p:sp>
      <p:sp>
        <p:nvSpPr>
          <p:cNvPr id="4" name="灯片编号占位符 3"/>
          <p:cNvSpPr>
            <a:spLocks noGrp="1"/>
          </p:cNvSpPr>
          <p:nvPr>
            <p:ph type="sldNum" sz="quarter" idx="5"/>
          </p:nvPr>
        </p:nvSpPr>
        <p:spPr/>
        <p:txBody>
          <a:bodyPr/>
          <a:lstStyle/>
          <a:p>
            <a:pPr>
              <a:defRPr/>
            </a:pPr>
            <a:fld id="{E7584919-9516-4A22-BB58-DB9580593F09}" type="slidenum">
              <a:rPr lang="zh-CN" altLang="en-US" smtClean="0"/>
              <a:pPr>
                <a:defRPr/>
              </a:pPr>
              <a:t>33</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p:spPr>
      </p:sp>
      <p:sp>
        <p:nvSpPr>
          <p:cNvPr id="829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charset="-122"/>
              </a:rPr>
              <a:t>教学指导：</a:t>
            </a:r>
            <a:endParaRPr lang="en-US" altLang="zh-CN" smtClean="0">
              <a:ea typeface="宋体" charset="-122"/>
            </a:endParaRPr>
          </a:p>
          <a:p>
            <a:r>
              <a:rPr lang="en-US" altLang="zh-CN" smtClean="0">
                <a:ea typeface="宋体" charset="-122"/>
              </a:rPr>
              <a:t>xxxxxxx</a:t>
            </a:r>
            <a:endParaRPr lang="zh-CN" altLang="en-US" smtClean="0">
              <a:ea typeface="宋体" charset="-122"/>
            </a:endParaRPr>
          </a:p>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90400215-E3F8-4EDC-AAFD-746355BA88AB}" type="slidenum">
              <a:rPr lang="zh-CN" altLang="en-US" smtClean="0"/>
              <a:pPr>
                <a:defRPr/>
              </a:pPr>
              <a:t>34</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t>教学指导：</a:t>
            </a:r>
            <a:endParaRPr lang="en-US" altLang="zh-CN" dirty="0" smtClean="0"/>
          </a:p>
          <a:p>
            <a:pPr>
              <a:defRPr/>
            </a:pPr>
            <a:r>
              <a:rPr lang="en-US" altLang="zh-CN" dirty="0" smtClean="0"/>
              <a:t>1</a:t>
            </a:r>
            <a:r>
              <a:rPr lang="zh-CN" altLang="en-US" dirty="0" smtClean="0"/>
              <a:t>、</a:t>
            </a:r>
            <a:endParaRPr lang="en-US" altLang="zh-CN" dirty="0" smtClean="0"/>
          </a:p>
        </p:txBody>
      </p:sp>
      <p:sp>
        <p:nvSpPr>
          <p:cNvPr id="4" name="灯片编号占位符 3"/>
          <p:cNvSpPr>
            <a:spLocks noGrp="1"/>
          </p:cNvSpPr>
          <p:nvPr>
            <p:ph type="sldNum" sz="quarter" idx="5"/>
          </p:nvPr>
        </p:nvSpPr>
        <p:spPr/>
        <p:txBody>
          <a:bodyPr/>
          <a:lstStyle/>
          <a:p>
            <a:pPr>
              <a:defRPr/>
            </a:pPr>
            <a:fld id="{DFD2F52C-1933-4099-A0AD-37BC2C005FC1}" type="slidenum">
              <a:rPr lang="zh-CN" altLang="en-US" smtClean="0"/>
              <a:pPr>
                <a:defRPr/>
              </a:pPr>
              <a:t>35</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t>教学指导：</a:t>
            </a:r>
            <a:endParaRPr lang="en-US" altLang="zh-CN" dirty="0" smtClean="0"/>
          </a:p>
          <a:p>
            <a:pPr>
              <a:defRPr/>
            </a:pPr>
            <a:r>
              <a:rPr lang="en-US" altLang="zh-CN" dirty="0" smtClean="0"/>
              <a:t>1</a:t>
            </a:r>
            <a:r>
              <a:rPr lang="zh-CN" altLang="en-US" dirty="0" smtClean="0"/>
              <a:t>、</a:t>
            </a:r>
            <a:endParaRPr lang="en-US" altLang="zh-CN" dirty="0" smtClean="0"/>
          </a:p>
        </p:txBody>
      </p:sp>
      <p:sp>
        <p:nvSpPr>
          <p:cNvPr id="4" name="灯片编号占位符 3"/>
          <p:cNvSpPr>
            <a:spLocks noGrp="1"/>
          </p:cNvSpPr>
          <p:nvPr>
            <p:ph type="sldNum" sz="quarter" idx="5"/>
          </p:nvPr>
        </p:nvSpPr>
        <p:spPr/>
        <p:txBody>
          <a:bodyPr/>
          <a:lstStyle/>
          <a:p>
            <a:pPr>
              <a:defRPr/>
            </a:pPr>
            <a:fld id="{DFD2F52C-1933-4099-A0AD-37BC2C005FC1}" type="slidenum">
              <a:rPr lang="zh-CN" altLang="en-US" smtClean="0"/>
              <a:pPr>
                <a:defRPr/>
              </a:pPr>
              <a:t>36</a:t>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zh-CN" altLang="en-US" dirty="0" smtClean="0"/>
              <a:t>教学指导：</a:t>
            </a:r>
            <a:endParaRPr lang="en-US" altLang="zh-CN" dirty="0" smtClean="0"/>
          </a:p>
          <a:p>
            <a:pPr>
              <a:defRPr/>
            </a:pPr>
            <a:r>
              <a:rPr lang="en-US" altLang="zh-CN" dirty="0" smtClean="0"/>
              <a:t>1</a:t>
            </a:r>
            <a:r>
              <a:rPr lang="zh-CN" altLang="en-US" dirty="0" smtClean="0"/>
              <a:t>、</a:t>
            </a:r>
            <a:endParaRPr lang="en-US" altLang="zh-CN" dirty="0" smtClean="0"/>
          </a:p>
        </p:txBody>
      </p:sp>
      <p:sp>
        <p:nvSpPr>
          <p:cNvPr id="4" name="灯片编号占位符 3"/>
          <p:cNvSpPr>
            <a:spLocks noGrp="1"/>
          </p:cNvSpPr>
          <p:nvPr>
            <p:ph type="sldNum" sz="quarter" idx="5"/>
          </p:nvPr>
        </p:nvSpPr>
        <p:spPr/>
        <p:txBody>
          <a:bodyPr/>
          <a:lstStyle/>
          <a:p>
            <a:pPr>
              <a:defRPr/>
            </a:pPr>
            <a:fld id="{DFD2F52C-1933-4099-A0AD-37BC2C005FC1}" type="slidenum">
              <a:rPr lang="zh-CN" altLang="en-US" smtClean="0"/>
              <a:pPr>
                <a:defRPr/>
              </a:pPr>
              <a:t>37</a:t>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a:t>
            </a:r>
            <a:r>
              <a:rPr lang="zh-CN" altLang="zh-CN" sz="1200" kern="1200" dirty="0" smtClean="0">
                <a:solidFill>
                  <a:schemeClr val="tx1"/>
                </a:solidFill>
                <a:effectLst/>
                <a:latin typeface="Times New Roman" pitchFamily="18" charset="0"/>
                <a:ea typeface="宋体" pitchFamily="2" charset="-122"/>
                <a:cs typeface="+mn-cs"/>
              </a:rPr>
              <a:t>如果不想使用</a:t>
            </a:r>
            <a:r>
              <a:rPr lang="en-US" altLang="zh-CN" sz="1200" kern="1200" dirty="0" smtClean="0">
                <a:solidFill>
                  <a:schemeClr val="tx1"/>
                </a:solidFill>
                <a:effectLst/>
                <a:latin typeface="Times New Roman" pitchFamily="18" charset="0"/>
                <a:ea typeface="宋体" pitchFamily="2" charset="-122"/>
                <a:cs typeface="+mn-cs"/>
              </a:rPr>
              <a:t>data-spy="scroll" data-target="#selector"</a:t>
            </a:r>
            <a:r>
              <a:rPr lang="zh-CN" altLang="zh-CN" sz="1200" kern="1200" dirty="0" smtClean="0">
                <a:solidFill>
                  <a:schemeClr val="tx1"/>
                </a:solidFill>
                <a:effectLst/>
                <a:latin typeface="Times New Roman" pitchFamily="18" charset="0"/>
                <a:ea typeface="宋体" pitchFamily="2" charset="-122"/>
                <a:cs typeface="+mn-cs"/>
              </a:rPr>
              <a:t>的话，可以使用</a:t>
            </a:r>
            <a:r>
              <a:rPr lang="en-US" altLang="zh-CN" sz="1200" kern="1200" dirty="0" err="1" smtClean="0">
                <a:solidFill>
                  <a:schemeClr val="tx1"/>
                </a:solidFill>
                <a:effectLst/>
                <a:latin typeface="Times New Roman" pitchFamily="18" charset="0"/>
                <a:ea typeface="宋体" pitchFamily="2" charset="-122"/>
                <a:cs typeface="+mn-cs"/>
              </a:rPr>
              <a:t>Javascript</a:t>
            </a:r>
            <a:r>
              <a:rPr lang="zh-CN" altLang="zh-CN" sz="1200" kern="1200" dirty="0" smtClean="0">
                <a:solidFill>
                  <a:schemeClr val="tx1"/>
                </a:solidFill>
                <a:effectLst/>
                <a:latin typeface="Times New Roman" pitchFamily="18" charset="0"/>
                <a:ea typeface="宋体" pitchFamily="2" charset="-122"/>
                <a:cs typeface="+mn-cs"/>
              </a:rPr>
              <a:t>来控制监听，具体代码如下：</a:t>
            </a:r>
          </a:p>
          <a:p>
            <a:r>
              <a:rPr lang="zh-CN" altLang="zh-CN" sz="1200" kern="1200" dirty="0" smtClean="0">
                <a:solidFill>
                  <a:schemeClr val="tx1"/>
                </a:solidFill>
                <a:effectLst/>
                <a:latin typeface="Times New Roman" pitchFamily="18" charset="0"/>
                <a:ea typeface="宋体" pitchFamily="2" charset="-122"/>
                <a:cs typeface="+mn-cs"/>
              </a:rPr>
              <a:t>用法：</a:t>
            </a:r>
            <a:r>
              <a:rPr lang="en-US" altLang="zh-CN" sz="1200" kern="1200" dirty="0" smtClean="0">
                <a:solidFill>
                  <a:schemeClr val="tx1"/>
                </a:solidFill>
                <a:effectLst/>
                <a:latin typeface="Times New Roman" pitchFamily="18" charset="0"/>
                <a:ea typeface="宋体" pitchFamily="2" charset="-122"/>
                <a:cs typeface="+mn-cs"/>
              </a:rPr>
              <a:t>$(‘</a:t>
            </a:r>
            <a:r>
              <a:rPr lang="zh-CN" altLang="zh-CN" sz="1200" kern="1200" dirty="0" smtClean="0">
                <a:solidFill>
                  <a:schemeClr val="tx1"/>
                </a:solidFill>
                <a:effectLst/>
                <a:latin typeface="Times New Roman" pitchFamily="18" charset="0"/>
                <a:ea typeface="宋体" pitchFamily="2" charset="-122"/>
                <a:cs typeface="+mn-cs"/>
              </a:rPr>
              <a:t>滚动监听容器选择器</a:t>
            </a:r>
            <a:r>
              <a:rPr lang="en-US" altLang="zh-CN" sz="1200" kern="1200" dirty="0" smtClean="0">
                <a:solidFill>
                  <a:schemeClr val="tx1"/>
                </a:solidFill>
                <a:effectLst/>
                <a:latin typeface="Times New Roman" pitchFamily="18" charset="0"/>
                <a:ea typeface="宋体" pitchFamily="2" charset="-122"/>
                <a:cs typeface="+mn-cs"/>
              </a:rPr>
              <a:t>’).</a:t>
            </a:r>
            <a:r>
              <a:rPr lang="en-US" altLang="zh-CN" sz="1200" kern="1200" dirty="0" err="1" smtClean="0">
                <a:solidFill>
                  <a:schemeClr val="tx1"/>
                </a:solidFill>
                <a:effectLst/>
                <a:latin typeface="Times New Roman" pitchFamily="18" charset="0"/>
                <a:ea typeface="宋体" pitchFamily="2" charset="-122"/>
                <a:cs typeface="+mn-cs"/>
              </a:rPr>
              <a:t>scrollspy</a:t>
            </a:r>
            <a:r>
              <a:rPr lang="en-US" altLang="zh-CN" sz="1200" kern="1200" dirty="0" smtClean="0">
                <a:solidFill>
                  <a:schemeClr val="tx1"/>
                </a:solidFill>
                <a:effectLst/>
                <a:latin typeface="Times New Roman" pitchFamily="18" charset="0"/>
                <a:ea typeface="宋体" pitchFamily="2" charset="-122"/>
                <a:cs typeface="+mn-cs"/>
              </a:rPr>
              <a:t>({ target : ‘ #</a:t>
            </a:r>
            <a:r>
              <a:rPr lang="zh-CN" altLang="zh-CN" sz="1200" kern="1200" dirty="0" smtClean="0">
                <a:solidFill>
                  <a:schemeClr val="tx1"/>
                </a:solidFill>
                <a:effectLst/>
                <a:latin typeface="Times New Roman" pitchFamily="18" charset="0"/>
                <a:ea typeface="宋体" pitchFamily="2" charset="-122"/>
                <a:cs typeface="+mn-cs"/>
              </a:rPr>
              <a:t>菜单容器的选择器</a:t>
            </a:r>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r>
              <a:rPr lang="zh-CN" altLang="zh-CN" sz="1200" kern="1200" dirty="0" smtClean="0">
                <a:solidFill>
                  <a:schemeClr val="tx1"/>
                </a:solidFill>
                <a:effectLst/>
                <a:latin typeface="Times New Roman" pitchFamily="18" charset="0"/>
                <a:ea typeface="宋体" pitchFamily="2" charset="-122"/>
                <a:cs typeface="+mn-cs"/>
              </a:rPr>
              <a:t>示例：</a:t>
            </a:r>
            <a:r>
              <a:rPr lang="en-US" altLang="zh-CN" sz="1200" kern="1200" dirty="0" smtClean="0">
                <a:solidFill>
                  <a:schemeClr val="tx1"/>
                </a:solidFill>
                <a:effectLst/>
                <a:latin typeface="Times New Roman" pitchFamily="18" charset="0"/>
                <a:ea typeface="宋体" pitchFamily="2" charset="-122"/>
                <a:cs typeface="+mn-cs"/>
              </a:rPr>
              <a:t>$('body').</a:t>
            </a:r>
            <a:r>
              <a:rPr lang="en-US" altLang="zh-CN" sz="1200" kern="1200" dirty="0" err="1" smtClean="0">
                <a:solidFill>
                  <a:schemeClr val="tx1"/>
                </a:solidFill>
                <a:effectLst/>
                <a:latin typeface="Times New Roman" pitchFamily="18" charset="0"/>
                <a:ea typeface="宋体" pitchFamily="2" charset="-122"/>
                <a:cs typeface="+mn-cs"/>
              </a:rPr>
              <a:t>scrollspy</a:t>
            </a:r>
            <a:r>
              <a:rPr lang="en-US" altLang="zh-CN" sz="1200" kern="1200" dirty="0" smtClean="0">
                <a:solidFill>
                  <a:schemeClr val="tx1"/>
                </a:solidFill>
                <a:effectLst/>
                <a:latin typeface="Times New Roman" pitchFamily="18" charset="0"/>
                <a:ea typeface="宋体" pitchFamily="2" charset="-122"/>
                <a:cs typeface="+mn-cs"/>
              </a:rPr>
              <a:t>({target:"#selector"});</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a:t>
            </a:r>
            <a:endParaRPr lang="zh-CN" altLang="zh-CN" sz="1200" kern="1200" dirty="0" smtClean="0">
              <a:solidFill>
                <a:schemeClr val="tx1"/>
              </a:solidFill>
              <a:effectLst/>
              <a:latin typeface="Times New Roman" pitchFamily="18" charset="0"/>
              <a:ea typeface="宋体" pitchFamily="2" charset="-122"/>
              <a:cs typeface="+mn-cs"/>
            </a:endParaRPr>
          </a:p>
          <a:p>
            <a:r>
              <a:rPr lang="zh-CN" altLang="zh-CN" sz="1200" kern="1200" dirty="0" smtClean="0">
                <a:solidFill>
                  <a:schemeClr val="tx1"/>
                </a:solidFill>
                <a:effectLst/>
                <a:latin typeface="Times New Roman" pitchFamily="18" charset="0"/>
                <a:ea typeface="宋体" pitchFamily="2" charset="-122"/>
                <a:cs typeface="+mn-cs"/>
              </a:rPr>
              <a:t>具体使用方法如下所示。</a:t>
            </a:r>
          </a:p>
          <a:p>
            <a:r>
              <a:rPr lang="en-US" altLang="zh-CN" sz="1200" kern="1200" dirty="0" smtClean="0">
                <a:solidFill>
                  <a:schemeClr val="tx1"/>
                </a:solidFill>
                <a:effectLst/>
                <a:latin typeface="Times New Roman" pitchFamily="18" charset="0"/>
                <a:ea typeface="宋体" pitchFamily="2" charset="-122"/>
                <a:cs typeface="+mn-cs"/>
              </a:rPr>
              <a:t>$('body').</a:t>
            </a:r>
            <a:r>
              <a:rPr lang="en-US" altLang="zh-CN" sz="1200" kern="1200" dirty="0" err="1" smtClean="0">
                <a:solidFill>
                  <a:schemeClr val="tx1"/>
                </a:solidFill>
                <a:effectLst/>
                <a:latin typeface="Times New Roman" pitchFamily="18" charset="0"/>
                <a:ea typeface="宋体" pitchFamily="2" charset="-122"/>
                <a:cs typeface="+mn-cs"/>
              </a:rPr>
              <a:t>scrollspy</a:t>
            </a:r>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"offset":50</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38</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en-US" altLang="zh-CN" dirty="0" smtClean="0">
                <a:ea typeface="宋体" charset="-122"/>
              </a:rPr>
              <a:t>1</a:t>
            </a:r>
            <a:r>
              <a:rPr lang="zh-CN" altLang="en-US" dirty="0" smtClean="0">
                <a:ea typeface="宋体" charset="-122"/>
              </a:rPr>
              <a:t>、教员分析需求，先演示给学员完成后的样子。</a:t>
            </a:r>
          </a:p>
        </p:txBody>
      </p:sp>
      <p:sp>
        <p:nvSpPr>
          <p:cNvPr id="4" name="灯片编号占位符 3"/>
          <p:cNvSpPr>
            <a:spLocks noGrp="1"/>
          </p:cNvSpPr>
          <p:nvPr>
            <p:ph type="sldNum" sz="quarter" idx="5"/>
          </p:nvPr>
        </p:nvSpPr>
        <p:spPr/>
        <p:txBody>
          <a:bodyPr/>
          <a:lstStyle/>
          <a:p>
            <a:pPr>
              <a:defRPr/>
            </a:pPr>
            <a:fld id="{E7584919-9516-4A22-BB58-DB9580593F09}" type="slidenum">
              <a:rPr lang="zh-CN" altLang="en-US" smtClean="0"/>
              <a:pPr>
                <a:defRPr/>
              </a:pPr>
              <a:t>39</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p:spPr>
      </p:sp>
      <p:sp>
        <p:nvSpPr>
          <p:cNvPr id="829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ea typeface="宋体" charset="-122"/>
              </a:rPr>
              <a:t>教学指导：</a:t>
            </a:r>
            <a:endParaRPr lang="en-US" altLang="zh-CN" smtClean="0">
              <a:ea typeface="宋体" charset="-122"/>
            </a:endParaRPr>
          </a:p>
          <a:p>
            <a:r>
              <a:rPr lang="en-US" altLang="zh-CN" smtClean="0">
                <a:ea typeface="宋体" charset="-122"/>
              </a:rPr>
              <a:t>xxxxxxx</a:t>
            </a:r>
            <a:endParaRPr lang="zh-CN" altLang="en-US" smtClean="0">
              <a:ea typeface="宋体" charset="-122"/>
            </a:endParaRPr>
          </a:p>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90400215-E3F8-4EDC-AAFD-746355BA88AB}" type="slidenum">
              <a:rPr lang="zh-CN" altLang="en-US" smtClean="0"/>
              <a:pPr>
                <a:defRPr/>
              </a:pPr>
              <a:t>40</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21E011B3-9597-42A4-9A42-61325AA50817}" type="slidenum">
              <a:rPr lang="zh-CN" altLang="en-US" smtClean="0"/>
              <a:pPr>
                <a:defRPr/>
              </a:pPr>
              <a:t>5</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en-US" altLang="zh-CN" dirty="0" smtClean="0">
                <a:ea typeface="宋体" charset="-122"/>
              </a:rPr>
              <a:t>1</a:t>
            </a:r>
            <a:r>
              <a:rPr lang="zh-CN" altLang="en-US" dirty="0" smtClean="0">
                <a:ea typeface="宋体" charset="-122"/>
              </a:rPr>
              <a:t>、教员分析响应式布局的利弊，告诉学员响应式布局的应用场合。</a:t>
            </a:r>
          </a:p>
        </p:txBody>
      </p:sp>
      <p:sp>
        <p:nvSpPr>
          <p:cNvPr id="4" name="灯片编号占位符 3"/>
          <p:cNvSpPr>
            <a:spLocks noGrp="1"/>
          </p:cNvSpPr>
          <p:nvPr>
            <p:ph type="sldNum" sz="quarter" idx="5"/>
          </p:nvPr>
        </p:nvSpPr>
        <p:spPr/>
        <p:txBody>
          <a:bodyPr/>
          <a:lstStyle/>
          <a:p>
            <a:pPr>
              <a:defRPr/>
            </a:pPr>
            <a:fld id="{E7584919-9516-4A22-BB58-DB9580593F09}" type="slidenum">
              <a:rPr lang="zh-CN" altLang="en-US" smtClean="0"/>
              <a:pPr>
                <a:defRPr/>
              </a:pPr>
              <a:t>41</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p:txBody>
      </p:sp>
      <p:sp>
        <p:nvSpPr>
          <p:cNvPr id="4" name="灯片编号占位符 3"/>
          <p:cNvSpPr>
            <a:spLocks noGrp="1"/>
          </p:cNvSpPr>
          <p:nvPr>
            <p:ph type="sldNum" sz="quarter" idx="5"/>
          </p:nvPr>
        </p:nvSpPr>
        <p:spPr/>
        <p:txBody>
          <a:bodyPr/>
          <a:lstStyle/>
          <a:p>
            <a:pPr>
              <a:defRPr/>
            </a:pPr>
            <a:fld id="{4DDB0C73-0033-4FE0-B621-45CB7BBE68EB}" type="slidenum">
              <a:rPr lang="zh-CN" altLang="en-US" smtClean="0"/>
              <a:pPr>
                <a:defRPr/>
              </a:pPr>
              <a:t>42</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a:ln/>
        </p:spPr>
      </p:sp>
      <p:sp>
        <p:nvSpPr>
          <p:cNvPr id="942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pPr eaLnBrk="1" hangingPunct="1"/>
            <a:r>
              <a:rPr lang="zh-CN" altLang="en-US" dirty="0" smtClean="0">
                <a:ea typeface="宋体" charset="-122"/>
              </a:rPr>
              <a:t>预习作业测试题用于下次上课前进行全班同学集中测试。因此教员要在本次课布置下去。布置预习测试题的目的是要求学员进行预习，保障下次学员学习质量。</a:t>
            </a:r>
            <a:endParaRPr lang="en-US" altLang="zh-CN" dirty="0" smtClean="0">
              <a:ea typeface="宋体" charset="-122"/>
            </a:endParaRPr>
          </a:p>
          <a:p>
            <a:pPr eaLnBrk="1" hangingPunct="1"/>
            <a:r>
              <a:rPr lang="zh-CN" altLang="en-US" dirty="0" smtClean="0">
                <a:ea typeface="宋体" charset="-122"/>
              </a:rPr>
              <a:t>不少于</a:t>
            </a:r>
            <a:r>
              <a:rPr lang="en-US" altLang="zh-CN" dirty="0" smtClean="0">
                <a:ea typeface="宋体" charset="-122"/>
              </a:rPr>
              <a:t>4</a:t>
            </a:r>
            <a:r>
              <a:rPr lang="zh-CN" altLang="en-US" dirty="0" smtClean="0">
                <a:ea typeface="宋体" charset="-122"/>
              </a:rPr>
              <a:t>道题，其中至少包含一道简述题，主要了解学员对重要知识点的理解程度</a:t>
            </a:r>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3713DD09-CDC6-4A2B-9D58-02EA8A613287}" type="slidenum">
              <a:rPr lang="zh-CN" altLang="en-US" smtClean="0"/>
              <a:pPr>
                <a:defRPr/>
              </a:pPr>
              <a:t>44</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ea typeface="宋体" charset="-122"/>
            </a:endParaRPr>
          </a:p>
        </p:txBody>
      </p:sp>
      <p:sp>
        <p:nvSpPr>
          <p:cNvPr id="97284" name="灯片编号占位符 3"/>
          <p:cNvSpPr>
            <a:spLocks noGrp="1"/>
          </p:cNvSpPr>
          <p:nvPr>
            <p:ph type="sldNum" sz="quarter" idx="5"/>
          </p:nvPr>
        </p:nvSpPr>
        <p:spPr/>
        <p:txBody>
          <a:bodyPr/>
          <a:lstStyle/>
          <a:p>
            <a:pPr>
              <a:defRPr/>
            </a:pPr>
            <a:fld id="{B55ADD91-A62F-4AB0-BA9C-72A558FCE169}" type="slidenum">
              <a:rPr lang="zh-CN" altLang="en-US" smtClean="0">
                <a:latin typeface="Calibri" pitchFamily="34" charset="0"/>
              </a:rPr>
              <a:pPr>
                <a:defRPr/>
              </a:pPr>
              <a:t>45</a:t>
            </a:fld>
            <a:endParaRPr lang="zh-CN" altLang="en-US" smtClean="0">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en-US" altLang="zh-CN" dirty="0" smtClean="0">
                <a:ea typeface="宋体" charset="-122"/>
              </a:rPr>
              <a:t>1</a:t>
            </a:r>
            <a:r>
              <a:rPr lang="zh-CN" altLang="en-US" dirty="0" smtClean="0">
                <a:ea typeface="宋体" charset="-122"/>
              </a:rPr>
              <a:t>、有</a:t>
            </a:r>
            <a:r>
              <a:rPr lang="en-US" altLang="zh-CN" dirty="0" smtClean="0">
                <a:ea typeface="宋体" charset="-122"/>
              </a:rPr>
              <a:t>12</a:t>
            </a:r>
            <a:r>
              <a:rPr lang="zh-CN" altLang="en-US" dirty="0" smtClean="0">
                <a:ea typeface="宋体" charset="-122"/>
              </a:rPr>
              <a:t>中插件，但是像学员说明，我们只会讲解非常常用的几种，并不会全部讲解，所以其他的插件需要学员自己去学习。同时也可以提及学习方法，学习框架不是吧每种方法，属性全学一遍，而是学一个组件或一个插件后能举一反三，更多的发挥自己的自学能力。</a:t>
            </a:r>
            <a:endParaRPr lang="en-US" altLang="zh-CN" dirty="0" smtClean="0">
              <a:ea typeface="宋体" charset="-122"/>
            </a:endParaRPr>
          </a:p>
          <a:p>
            <a:pPr eaLnBrk="1" hangingPunct="1"/>
            <a:r>
              <a:rPr lang="en-US" altLang="zh-CN" dirty="0" smtClean="0">
                <a:ea typeface="宋体" charset="-122"/>
              </a:rPr>
              <a:t>2</a:t>
            </a:r>
            <a:r>
              <a:rPr lang="zh-CN" altLang="en-US" dirty="0" smtClean="0">
                <a:ea typeface="宋体" charset="-122"/>
              </a:rPr>
              <a:t>、</a:t>
            </a:r>
            <a:r>
              <a:rPr lang="zh-CN" altLang="en-US" sz="1200" dirty="0" smtClean="0">
                <a:latin typeface="Arial" charset="0"/>
              </a:rPr>
              <a:t>由于bootstrap里每个js插件中的属性、方法、事件不同，但是使用却是大同小异，所以可以拿第一个</a:t>
            </a:r>
            <a:r>
              <a:rPr lang="zh-CN" altLang="en-US" sz="1200" dirty="0" smtClean="0">
                <a:latin typeface="Arial" charset="0"/>
                <a:sym typeface="微软雅黑" pitchFamily="34" charset="-122"/>
              </a:rPr>
              <a:t>模态框来详细的讲解如何去用他提供的那些方法等，至于后面的插件，就不必每个都将自己特定的那些属性，方法了，告示学员可以去参考官网来使用。</a:t>
            </a:r>
          </a:p>
          <a:p>
            <a:pPr eaLnBrk="1" hangingPunct="1"/>
            <a:endParaRPr lang="zh-CN" altLang="en-US" sz="1200" dirty="0" smtClean="0">
              <a:latin typeface="Arial" charset="0"/>
              <a:sym typeface="微软雅黑" pitchFamily="34" charset="-122"/>
            </a:endParaRPr>
          </a:p>
          <a:p>
            <a:pPr eaLnBrk="1" hangingPunct="1"/>
            <a:r>
              <a:rPr lang="zh-CN" altLang="en-US" sz="1200" dirty="0" smtClean="0">
                <a:latin typeface="Arial" charset="0"/>
                <a:sym typeface="微软雅黑" pitchFamily="34" charset="-122"/>
              </a:rPr>
              <a:t>重点讲解：模态框、轮播图、选项卡。其余的js插件非常简单，并且使用程度也没有重点讲解的那些高。已经有源代码了，时间不够可以不用讲解，让学员参考官网查考。</a:t>
            </a:r>
          </a:p>
          <a:p>
            <a:endParaRPr lang="en-US" altLang="zh-CN" dirty="0" smtClean="0">
              <a:ea typeface="宋体" charset="-122"/>
            </a:endParaRPr>
          </a:p>
        </p:txBody>
      </p:sp>
      <p:sp>
        <p:nvSpPr>
          <p:cNvPr id="4" name="灯片编号占位符 3"/>
          <p:cNvSpPr>
            <a:spLocks noGrp="1"/>
          </p:cNvSpPr>
          <p:nvPr>
            <p:ph type="sldNum" sz="quarter" idx="5"/>
          </p:nvPr>
        </p:nvSpPr>
        <p:spPr/>
        <p:txBody>
          <a:bodyPr/>
          <a:lstStyle/>
          <a:p>
            <a:pPr>
              <a:defRPr/>
            </a:pPr>
            <a:fld id="{B8B6843E-2A7E-435C-8FF2-2675FBDADF66}" type="slidenum">
              <a:rPr lang="zh-CN" altLang="en-US" smtClean="0"/>
              <a:pPr>
                <a:defRPr/>
              </a:pPr>
              <a:t>6</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en-US" altLang="zh-CN" dirty="0" smtClean="0">
                <a:ea typeface="宋体" charset="-122"/>
              </a:rPr>
              <a:t>1</a:t>
            </a:r>
            <a:r>
              <a:rPr lang="zh-CN" altLang="en-US" dirty="0" smtClean="0">
                <a:ea typeface="宋体" charset="-122"/>
              </a:rPr>
              <a:t>、教员打开下载下来的</a:t>
            </a:r>
            <a:r>
              <a:rPr lang="en-US" altLang="zh-CN" dirty="0" smtClean="0">
                <a:ea typeface="宋体" charset="-122"/>
              </a:rPr>
              <a:t>Bootstrap</a:t>
            </a:r>
            <a:r>
              <a:rPr lang="zh-CN" altLang="en-US" dirty="0" smtClean="0">
                <a:ea typeface="宋体" charset="-122"/>
              </a:rPr>
              <a:t>文件，打开文件夹，带着学员浏览单个的</a:t>
            </a:r>
            <a:r>
              <a:rPr lang="en-US" altLang="zh-CN" dirty="0" err="1" smtClean="0">
                <a:ea typeface="宋体" charset="-122"/>
              </a:rPr>
              <a:t>js</a:t>
            </a:r>
            <a:r>
              <a:rPr lang="zh-CN" altLang="en-US" dirty="0" smtClean="0">
                <a:ea typeface="宋体" charset="-122"/>
              </a:rPr>
              <a:t>文件，并说明引入该文件就能具有相应的特效，原因是</a:t>
            </a:r>
            <a:r>
              <a:rPr lang="en-US" altLang="zh-CN" dirty="0" smtClean="0">
                <a:ea typeface="宋体" charset="-122"/>
              </a:rPr>
              <a:t>data</a:t>
            </a:r>
            <a:r>
              <a:rPr lang="zh-CN" altLang="en-US" dirty="0" smtClean="0">
                <a:ea typeface="宋体" charset="-122"/>
              </a:rPr>
              <a:t>属性，引出下一页</a:t>
            </a:r>
            <a:r>
              <a:rPr lang="en-US" altLang="zh-CN" dirty="0" smtClean="0">
                <a:ea typeface="宋体" charset="-122"/>
              </a:rPr>
              <a:t>PPT</a:t>
            </a:r>
          </a:p>
        </p:txBody>
      </p:sp>
      <p:sp>
        <p:nvSpPr>
          <p:cNvPr id="4" name="灯片编号占位符 3"/>
          <p:cNvSpPr>
            <a:spLocks noGrp="1"/>
          </p:cNvSpPr>
          <p:nvPr>
            <p:ph type="sldNum" sz="quarter" idx="5"/>
          </p:nvPr>
        </p:nvSpPr>
        <p:spPr/>
        <p:txBody>
          <a:bodyPr/>
          <a:lstStyle/>
          <a:p>
            <a:pPr>
              <a:defRPr/>
            </a:pPr>
            <a:fld id="{B8B6843E-2A7E-435C-8FF2-2675FBDADF66}" type="slidenum">
              <a:rPr lang="zh-CN" altLang="en-US" smtClean="0"/>
              <a:pPr>
                <a:defRPr/>
              </a:pPr>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zh-CN" altLang="en-US" dirty="0" smtClean="0">
                <a:ea typeface="宋体" charset="-122"/>
              </a:rPr>
              <a:t>之所以引入</a:t>
            </a:r>
            <a:r>
              <a:rPr lang="en-US" altLang="zh-CN" dirty="0" smtClean="0">
                <a:ea typeface="宋体" charset="-122"/>
              </a:rPr>
              <a:t>Bootstrap</a:t>
            </a:r>
            <a:r>
              <a:rPr lang="zh-CN" altLang="en-US" dirty="0" smtClean="0">
                <a:ea typeface="宋体" charset="-122"/>
              </a:rPr>
              <a:t>的</a:t>
            </a:r>
            <a:r>
              <a:rPr lang="en-US" altLang="zh-CN" dirty="0" err="1" smtClean="0">
                <a:ea typeface="宋体" charset="-122"/>
              </a:rPr>
              <a:t>js</a:t>
            </a:r>
            <a:r>
              <a:rPr lang="zh-CN" altLang="en-US" dirty="0" smtClean="0">
                <a:ea typeface="宋体" charset="-122"/>
              </a:rPr>
              <a:t>文件就能有相应的功能的主要原因还是</a:t>
            </a:r>
            <a:r>
              <a:rPr lang="en-US" altLang="zh-CN" dirty="0" smtClean="0">
                <a:ea typeface="宋体" charset="-122"/>
              </a:rPr>
              <a:t>HTML</a:t>
            </a:r>
            <a:r>
              <a:rPr lang="zh-CN" altLang="en-US" dirty="0" smtClean="0">
                <a:ea typeface="宋体" charset="-122"/>
              </a:rPr>
              <a:t>结构中使用的</a:t>
            </a:r>
            <a:r>
              <a:rPr lang="en-US" altLang="zh-CN" dirty="0" smtClean="0">
                <a:ea typeface="宋体" charset="-122"/>
              </a:rPr>
              <a:t>data</a:t>
            </a:r>
            <a:r>
              <a:rPr lang="zh-CN" altLang="en-US" dirty="0" smtClean="0">
                <a:ea typeface="宋体" charset="-122"/>
              </a:rPr>
              <a:t>属性。</a:t>
            </a:r>
            <a:endParaRPr lang="en-US" altLang="zh-CN" dirty="0" smtClean="0">
              <a:ea typeface="宋体" charset="-122"/>
            </a:endParaRPr>
          </a:p>
          <a:p>
            <a:r>
              <a:rPr lang="en-US" altLang="zh-CN" dirty="0" smtClean="0">
                <a:ea typeface="宋体" charset="-122"/>
              </a:rPr>
              <a:t>1</a:t>
            </a:r>
            <a:r>
              <a:rPr lang="zh-CN" altLang="en-US" dirty="0" smtClean="0">
                <a:ea typeface="宋体" charset="-122"/>
              </a:rPr>
              <a:t>、</a:t>
            </a:r>
            <a:r>
              <a:rPr lang="zh-CN" altLang="zh-CN" sz="1200" kern="1200" dirty="0" smtClean="0">
                <a:solidFill>
                  <a:schemeClr val="tx1"/>
                </a:solidFill>
                <a:effectLst/>
                <a:latin typeface="Times New Roman" pitchFamily="18" charset="0"/>
                <a:ea typeface="宋体" pitchFamily="2" charset="-122"/>
                <a:cs typeface="+mn-cs"/>
              </a:rPr>
              <a:t>使用</a:t>
            </a:r>
            <a:r>
              <a:rPr lang="en-US" altLang="zh-CN" sz="1200" kern="1200" dirty="0" smtClean="0">
                <a:solidFill>
                  <a:schemeClr val="tx1"/>
                </a:solidFill>
                <a:effectLst/>
                <a:latin typeface="Times New Roman" pitchFamily="18" charset="0"/>
                <a:ea typeface="宋体" pitchFamily="2" charset="-122"/>
                <a:cs typeface="+mn-cs"/>
              </a:rPr>
              <a:t>Bootstrap</a:t>
            </a:r>
            <a:r>
              <a:rPr lang="zh-CN" altLang="zh-CN" sz="1200" kern="1200" dirty="0" smtClean="0">
                <a:solidFill>
                  <a:schemeClr val="tx1"/>
                </a:solidFill>
                <a:effectLst/>
                <a:latin typeface="Times New Roman" pitchFamily="18" charset="0"/>
                <a:ea typeface="宋体" pitchFamily="2" charset="-122"/>
                <a:cs typeface="+mn-cs"/>
              </a:rPr>
              <a:t>中的</a:t>
            </a:r>
            <a:r>
              <a:rPr lang="en-US" altLang="zh-CN" sz="1200" kern="1200" dirty="0" err="1" smtClean="0">
                <a:solidFill>
                  <a:schemeClr val="tx1"/>
                </a:solidFill>
                <a:effectLst/>
                <a:latin typeface="Times New Roman" pitchFamily="18" charset="0"/>
                <a:ea typeface="宋体" pitchFamily="2" charset="-122"/>
                <a:cs typeface="+mn-cs"/>
              </a:rPr>
              <a:t>Javascript</a:t>
            </a:r>
            <a:r>
              <a:rPr lang="zh-CN" altLang="zh-CN" sz="1200" kern="1200" dirty="0" smtClean="0">
                <a:solidFill>
                  <a:schemeClr val="tx1"/>
                </a:solidFill>
                <a:effectLst/>
                <a:latin typeface="Times New Roman" pitchFamily="18" charset="0"/>
                <a:ea typeface="宋体" pitchFamily="2" charset="-122"/>
                <a:cs typeface="+mn-cs"/>
              </a:rPr>
              <a:t>插件可以只通过</a:t>
            </a:r>
            <a:r>
              <a:rPr lang="en-US" altLang="zh-CN" sz="1200" kern="1200" dirty="0" smtClean="0">
                <a:solidFill>
                  <a:schemeClr val="tx1"/>
                </a:solidFill>
                <a:effectLst/>
                <a:latin typeface="Times New Roman" pitchFamily="18" charset="0"/>
                <a:ea typeface="宋体" pitchFamily="2" charset="-122"/>
                <a:cs typeface="+mn-cs"/>
              </a:rPr>
              <a:t>HTML</a:t>
            </a:r>
            <a:r>
              <a:rPr lang="zh-CN" altLang="zh-CN" sz="1200" kern="1200" dirty="0" smtClean="0">
                <a:solidFill>
                  <a:schemeClr val="tx1"/>
                </a:solidFill>
                <a:effectLst/>
                <a:latin typeface="Times New Roman" pitchFamily="18" charset="0"/>
                <a:ea typeface="宋体" pitchFamily="2" charset="-122"/>
                <a:cs typeface="+mn-cs"/>
              </a:rPr>
              <a:t>代码就能实现具有</a:t>
            </a:r>
            <a:r>
              <a:rPr lang="en-US" altLang="zh-CN" sz="1200" kern="1200" dirty="0" err="1" smtClean="0">
                <a:solidFill>
                  <a:schemeClr val="tx1"/>
                </a:solidFill>
                <a:effectLst/>
                <a:latin typeface="Times New Roman" pitchFamily="18" charset="0"/>
                <a:ea typeface="宋体" pitchFamily="2" charset="-122"/>
                <a:cs typeface="+mn-cs"/>
              </a:rPr>
              <a:t>Javascript</a:t>
            </a:r>
            <a:r>
              <a:rPr lang="zh-CN" altLang="zh-CN" sz="1200" kern="1200" dirty="0" smtClean="0">
                <a:solidFill>
                  <a:schemeClr val="tx1"/>
                </a:solidFill>
                <a:effectLst/>
                <a:latin typeface="Times New Roman" pitchFamily="18" charset="0"/>
                <a:ea typeface="宋体" pitchFamily="2" charset="-122"/>
                <a:cs typeface="+mn-cs"/>
              </a:rPr>
              <a:t>特性的功能。其实不是</a:t>
            </a:r>
            <a:r>
              <a:rPr lang="en-US" altLang="zh-CN" sz="1200" kern="1200" dirty="0" smtClean="0">
                <a:solidFill>
                  <a:schemeClr val="tx1"/>
                </a:solidFill>
                <a:effectLst/>
                <a:latin typeface="Times New Roman" pitchFamily="18" charset="0"/>
                <a:ea typeface="宋体" pitchFamily="2" charset="-122"/>
                <a:cs typeface="+mn-cs"/>
              </a:rPr>
              <a:t>HTML</a:t>
            </a:r>
            <a:r>
              <a:rPr lang="zh-CN" altLang="zh-CN" sz="1200" kern="1200" dirty="0" smtClean="0">
                <a:solidFill>
                  <a:schemeClr val="tx1"/>
                </a:solidFill>
                <a:effectLst/>
                <a:latin typeface="Times New Roman" pitchFamily="18" charset="0"/>
                <a:ea typeface="宋体" pitchFamily="2" charset="-122"/>
                <a:cs typeface="+mn-cs"/>
              </a:rPr>
              <a:t>有这个能力，而是</a:t>
            </a:r>
            <a:r>
              <a:rPr lang="en-US" altLang="zh-CN" sz="1200" kern="1200" dirty="0" smtClean="0">
                <a:solidFill>
                  <a:schemeClr val="tx1"/>
                </a:solidFill>
                <a:effectLst/>
                <a:latin typeface="Times New Roman" pitchFamily="18" charset="0"/>
                <a:ea typeface="宋体" pitchFamily="2" charset="-122"/>
                <a:cs typeface="+mn-cs"/>
              </a:rPr>
              <a:t>Bootstrap</a:t>
            </a:r>
            <a:r>
              <a:rPr lang="zh-CN" altLang="zh-CN" sz="1200" kern="1200" dirty="0" smtClean="0">
                <a:solidFill>
                  <a:schemeClr val="tx1"/>
                </a:solidFill>
                <a:effectLst/>
                <a:latin typeface="Times New Roman" pitchFamily="18" charset="0"/>
                <a:ea typeface="宋体" pitchFamily="2" charset="-122"/>
                <a:cs typeface="+mn-cs"/>
              </a:rPr>
              <a:t>已经通过</a:t>
            </a:r>
            <a:r>
              <a:rPr lang="en-US" altLang="zh-CN" sz="1200" kern="1200" dirty="0" err="1" smtClean="0">
                <a:solidFill>
                  <a:schemeClr val="tx1"/>
                </a:solidFill>
                <a:effectLst/>
                <a:latin typeface="Times New Roman" pitchFamily="18" charset="0"/>
                <a:ea typeface="宋体" pitchFamily="2" charset="-122"/>
                <a:cs typeface="+mn-cs"/>
              </a:rPr>
              <a:t>Javascript</a:t>
            </a:r>
            <a:r>
              <a:rPr lang="zh-CN" altLang="zh-CN" sz="1200" kern="1200" dirty="0" smtClean="0">
                <a:solidFill>
                  <a:schemeClr val="tx1"/>
                </a:solidFill>
                <a:effectLst/>
                <a:latin typeface="Times New Roman" pitchFamily="18" charset="0"/>
                <a:ea typeface="宋体" pitchFamily="2" charset="-122"/>
                <a:cs typeface="+mn-cs"/>
              </a:rPr>
              <a:t>和</a:t>
            </a:r>
            <a:r>
              <a:rPr lang="en-US" altLang="zh-CN" sz="1200" kern="1200" dirty="0" err="1" smtClean="0">
                <a:solidFill>
                  <a:schemeClr val="tx1"/>
                </a:solidFill>
                <a:effectLst/>
                <a:latin typeface="Times New Roman" pitchFamily="18" charset="0"/>
                <a:ea typeface="宋体" pitchFamily="2" charset="-122"/>
                <a:cs typeface="+mn-cs"/>
              </a:rPr>
              <a:t>jQuery</a:t>
            </a:r>
            <a:r>
              <a:rPr lang="zh-CN" altLang="zh-CN" sz="1200" kern="1200" dirty="0" smtClean="0">
                <a:solidFill>
                  <a:schemeClr val="tx1"/>
                </a:solidFill>
                <a:effectLst/>
                <a:latin typeface="Times New Roman" pitchFamily="18" charset="0"/>
                <a:ea typeface="宋体" pitchFamily="2" charset="-122"/>
                <a:cs typeface="+mn-cs"/>
              </a:rPr>
              <a:t>封装出来了相应的插件，我们按照他的规范去使用就可以了。</a:t>
            </a:r>
            <a:endParaRPr lang="en-US" altLang="zh-CN" sz="1200" kern="1200" dirty="0" smtClean="0">
              <a:solidFill>
                <a:schemeClr val="tx1"/>
              </a:solidFill>
              <a:effectLst/>
              <a:latin typeface="Times New Roman" pitchFamily="18"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Times New Roman" pitchFamily="18" charset="0"/>
                <a:ea typeface="宋体" pitchFamily="2" charset="-122"/>
                <a:cs typeface="+mn-cs"/>
              </a:rPr>
              <a:t>2</a:t>
            </a:r>
            <a:r>
              <a:rPr lang="zh-CN" altLang="en-US" sz="1200" kern="1200" dirty="0" smtClean="0">
                <a:solidFill>
                  <a:schemeClr val="tx1"/>
                </a:solidFill>
                <a:effectLst/>
                <a:latin typeface="Times New Roman" pitchFamily="18" charset="0"/>
                <a:ea typeface="宋体" pitchFamily="2" charset="-122"/>
                <a:cs typeface="+mn-cs"/>
              </a:rPr>
              <a:t>、</a:t>
            </a:r>
            <a:r>
              <a:rPr lang="zh-CN" altLang="zh-CN" sz="1200" kern="1200" dirty="0" smtClean="0">
                <a:solidFill>
                  <a:schemeClr val="tx1"/>
                </a:solidFill>
                <a:effectLst/>
                <a:latin typeface="Times New Roman" pitchFamily="18" charset="0"/>
                <a:ea typeface="宋体" pitchFamily="2" charset="-122"/>
                <a:cs typeface="+mn-cs"/>
              </a:rPr>
              <a:t>而这个规范里最重要的就是</a:t>
            </a:r>
            <a:r>
              <a:rPr lang="en-US" altLang="zh-CN" sz="1200" kern="1200" dirty="0" smtClean="0">
                <a:solidFill>
                  <a:schemeClr val="tx1"/>
                </a:solidFill>
                <a:effectLst/>
                <a:latin typeface="Times New Roman" pitchFamily="18" charset="0"/>
                <a:ea typeface="宋体" pitchFamily="2" charset="-122"/>
                <a:cs typeface="+mn-cs"/>
              </a:rPr>
              <a:t>data</a:t>
            </a:r>
            <a:r>
              <a:rPr lang="zh-CN" altLang="zh-CN" sz="1200" kern="1200" dirty="0" smtClean="0">
                <a:solidFill>
                  <a:schemeClr val="tx1"/>
                </a:solidFill>
                <a:effectLst/>
                <a:latin typeface="Times New Roman" pitchFamily="18" charset="0"/>
                <a:ea typeface="宋体" pitchFamily="2" charset="-122"/>
                <a:cs typeface="+mn-cs"/>
              </a:rPr>
              <a:t>属性。还记得上一章节中下拉菜单组件吗？我们没写</a:t>
            </a:r>
            <a:r>
              <a:rPr lang="en-US" altLang="zh-CN" sz="1200" kern="1200" dirty="0" err="1" smtClean="0">
                <a:solidFill>
                  <a:schemeClr val="tx1"/>
                </a:solidFill>
                <a:effectLst/>
                <a:latin typeface="Times New Roman" pitchFamily="18" charset="0"/>
                <a:ea typeface="宋体" pitchFamily="2" charset="-122"/>
                <a:cs typeface="+mn-cs"/>
              </a:rPr>
              <a:t>Javascript</a:t>
            </a:r>
            <a:r>
              <a:rPr lang="zh-CN" altLang="zh-CN" sz="1200" kern="1200" dirty="0" smtClean="0">
                <a:solidFill>
                  <a:schemeClr val="tx1"/>
                </a:solidFill>
                <a:effectLst/>
                <a:latin typeface="Times New Roman" pitchFamily="18" charset="0"/>
                <a:ea typeface="宋体" pitchFamily="2" charset="-122"/>
                <a:cs typeface="+mn-cs"/>
              </a:rPr>
              <a:t>代码，可是他仍然具有下拉的功能，主要是使用了</a:t>
            </a:r>
            <a:r>
              <a:rPr lang="en-US" altLang="zh-CN" sz="1200" kern="1200" dirty="0" smtClean="0">
                <a:solidFill>
                  <a:schemeClr val="tx1"/>
                </a:solidFill>
                <a:effectLst/>
                <a:latin typeface="Times New Roman" pitchFamily="18" charset="0"/>
                <a:ea typeface="宋体" pitchFamily="2" charset="-122"/>
                <a:cs typeface="+mn-cs"/>
              </a:rPr>
              <a:t>data-toggle</a:t>
            </a:r>
            <a:r>
              <a:rPr lang="zh-CN" altLang="zh-CN" sz="1200" kern="1200" dirty="0" smtClean="0">
                <a:solidFill>
                  <a:schemeClr val="tx1"/>
                </a:solidFill>
                <a:effectLst/>
                <a:latin typeface="Times New Roman" pitchFamily="18" charset="0"/>
                <a:ea typeface="宋体" pitchFamily="2" charset="-122"/>
                <a:cs typeface="+mn-cs"/>
              </a:rPr>
              <a:t>属性。那么</a:t>
            </a:r>
            <a:r>
              <a:rPr lang="en-US" altLang="zh-CN" sz="1200" kern="1200" dirty="0" smtClean="0">
                <a:solidFill>
                  <a:schemeClr val="tx1"/>
                </a:solidFill>
                <a:effectLst/>
                <a:latin typeface="Times New Roman" pitchFamily="18" charset="0"/>
                <a:ea typeface="宋体" pitchFamily="2" charset="-122"/>
                <a:cs typeface="+mn-cs"/>
              </a:rPr>
              <a:t>data</a:t>
            </a:r>
            <a:r>
              <a:rPr lang="zh-CN" altLang="zh-CN" sz="1200" kern="1200" dirty="0" smtClean="0">
                <a:solidFill>
                  <a:schemeClr val="tx1"/>
                </a:solidFill>
                <a:effectLst/>
                <a:latin typeface="Times New Roman" pitchFamily="18" charset="0"/>
                <a:ea typeface="宋体" pitchFamily="2" charset="-122"/>
                <a:cs typeface="+mn-cs"/>
              </a:rPr>
              <a:t>属性到底是什么呢？</a:t>
            </a:r>
          </a:p>
          <a:p>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A6284426-645C-4A7E-A5BE-32637FBB2A6F}" type="slidenum">
              <a:rPr lang="zh-CN" altLang="en-US" smtClean="0"/>
              <a:pPr>
                <a:defRPr/>
              </a:pPr>
              <a:t>8</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en-US" altLang="zh-CN" dirty="0" smtClean="0">
                <a:ea typeface="宋体" charset="-122"/>
              </a:rPr>
              <a:t>1</a:t>
            </a:r>
            <a:r>
              <a:rPr lang="zh-CN" altLang="en-US" dirty="0" smtClean="0">
                <a:ea typeface="宋体" charset="-122"/>
              </a:rPr>
              <a:t>、带着学员回忆</a:t>
            </a:r>
            <a:r>
              <a:rPr lang="en-US" altLang="zh-CN" dirty="0" smtClean="0">
                <a:ea typeface="宋体" charset="-122"/>
              </a:rPr>
              <a:t>CSS3</a:t>
            </a:r>
            <a:r>
              <a:rPr lang="zh-CN" altLang="en-US" dirty="0" smtClean="0">
                <a:ea typeface="宋体" charset="-122"/>
              </a:rPr>
              <a:t>中的过渡效果</a:t>
            </a:r>
            <a:endParaRPr lang="en-US" altLang="zh-CN" dirty="0" smtClean="0">
              <a:ea typeface="宋体" charset="-122"/>
            </a:endParaRPr>
          </a:p>
          <a:p>
            <a:r>
              <a:rPr lang="en-US" altLang="zh-CN" dirty="0" smtClean="0">
                <a:ea typeface="宋体" charset="-122"/>
              </a:rPr>
              <a:t>2</a:t>
            </a:r>
            <a:r>
              <a:rPr lang="zh-CN" altLang="en-US" dirty="0" smtClean="0">
                <a:ea typeface="宋体" charset="-122"/>
              </a:rPr>
              <a:t>、</a:t>
            </a:r>
            <a:r>
              <a:rPr lang="zh-CN" altLang="zh-CN" sz="1200" kern="1200" dirty="0" smtClean="0">
                <a:solidFill>
                  <a:schemeClr val="tx1"/>
                </a:solidFill>
                <a:effectLst/>
                <a:latin typeface="Times New Roman" pitchFamily="18" charset="0"/>
                <a:ea typeface="宋体" pitchFamily="2" charset="-122"/>
                <a:cs typeface="+mn-cs"/>
              </a:rPr>
              <a:t>动画过渡效果不是标准的插件，而是一个判断动画的工具方法。</a:t>
            </a:r>
            <a:r>
              <a:rPr lang="en-US" altLang="zh-CN" sz="1200" kern="1200" dirty="0" smtClean="0">
                <a:solidFill>
                  <a:schemeClr val="tx1"/>
                </a:solidFill>
                <a:effectLst/>
                <a:latin typeface="Times New Roman" pitchFamily="18" charset="0"/>
                <a:ea typeface="宋体" pitchFamily="2" charset="-122"/>
                <a:cs typeface="+mn-cs"/>
              </a:rPr>
              <a:t>transition.js</a:t>
            </a:r>
            <a:r>
              <a:rPr lang="zh-CN" altLang="zh-CN" sz="1200" kern="1200" dirty="0" smtClean="0">
                <a:solidFill>
                  <a:schemeClr val="tx1"/>
                </a:solidFill>
                <a:effectLst/>
                <a:latin typeface="Times New Roman" pitchFamily="18" charset="0"/>
                <a:ea typeface="宋体" pitchFamily="2" charset="-122"/>
                <a:cs typeface="+mn-cs"/>
              </a:rPr>
              <a:t>是针对</a:t>
            </a:r>
            <a:r>
              <a:rPr lang="en-US" altLang="zh-CN" sz="1200" kern="1200" dirty="0" err="1" smtClean="0">
                <a:solidFill>
                  <a:schemeClr val="tx1"/>
                </a:solidFill>
                <a:effectLst/>
                <a:latin typeface="Times New Roman" pitchFamily="18" charset="0"/>
                <a:ea typeface="宋体" pitchFamily="2" charset="-122"/>
                <a:cs typeface="+mn-cs"/>
              </a:rPr>
              <a:t>transitionEnd</a:t>
            </a:r>
            <a:r>
              <a:rPr lang="zh-CN" altLang="zh-CN" sz="1200" kern="1200" dirty="0" smtClean="0">
                <a:solidFill>
                  <a:schemeClr val="tx1"/>
                </a:solidFill>
                <a:effectLst/>
                <a:latin typeface="Times New Roman" pitchFamily="18" charset="0"/>
                <a:ea typeface="宋体" pitchFamily="2" charset="-122"/>
                <a:cs typeface="+mn-cs"/>
              </a:rPr>
              <a:t>事件的一个基本辅助工具，也是对</a:t>
            </a:r>
            <a:r>
              <a:rPr lang="en-US" altLang="zh-CN" sz="1200" kern="1200" dirty="0" smtClean="0">
                <a:solidFill>
                  <a:schemeClr val="tx1"/>
                </a:solidFill>
                <a:effectLst/>
                <a:latin typeface="Times New Roman" pitchFamily="18" charset="0"/>
                <a:ea typeface="宋体" pitchFamily="2" charset="-122"/>
                <a:cs typeface="+mn-cs"/>
              </a:rPr>
              <a:t>CSS</a:t>
            </a:r>
            <a:r>
              <a:rPr lang="zh-CN" altLang="zh-CN" sz="1200" kern="1200" dirty="0" smtClean="0">
                <a:solidFill>
                  <a:schemeClr val="tx1"/>
                </a:solidFill>
                <a:effectLst/>
                <a:latin typeface="Times New Roman" pitchFamily="18" charset="0"/>
                <a:ea typeface="宋体" pitchFamily="2" charset="-122"/>
                <a:cs typeface="+mn-cs"/>
              </a:rPr>
              <a:t>过渡效果的模拟。它被其他插件用来检测当前浏览器是否支持</a:t>
            </a:r>
            <a:r>
              <a:rPr lang="en-US" altLang="zh-CN" sz="1200" kern="1200" dirty="0" smtClean="0">
                <a:solidFill>
                  <a:schemeClr val="tx1"/>
                </a:solidFill>
                <a:effectLst/>
                <a:latin typeface="Times New Roman" pitchFamily="18" charset="0"/>
                <a:ea typeface="宋体" pitchFamily="2" charset="-122"/>
                <a:cs typeface="+mn-cs"/>
              </a:rPr>
              <a:t>CSS</a:t>
            </a:r>
            <a:r>
              <a:rPr lang="zh-CN" altLang="zh-CN" sz="1200" kern="1200" dirty="0" smtClean="0">
                <a:solidFill>
                  <a:schemeClr val="tx1"/>
                </a:solidFill>
                <a:effectLst/>
                <a:latin typeface="Times New Roman" pitchFamily="18" charset="0"/>
                <a:ea typeface="宋体" pitchFamily="2" charset="-122"/>
                <a:cs typeface="+mn-cs"/>
              </a:rPr>
              <a:t>的过渡效果。</a:t>
            </a:r>
            <a:r>
              <a:rPr lang="zh-CN" altLang="en-US" sz="1200" kern="1200" dirty="0" smtClean="0">
                <a:solidFill>
                  <a:schemeClr val="tx1"/>
                </a:solidFill>
                <a:effectLst/>
                <a:latin typeface="Times New Roman" pitchFamily="18" charset="0"/>
                <a:ea typeface="宋体" pitchFamily="2" charset="-122"/>
                <a:cs typeface="+mn-cs"/>
              </a:rPr>
              <a:t>演示</a:t>
            </a:r>
            <a:r>
              <a:rPr lang="zh-CN" altLang="zh-CN" sz="1200" kern="1200" dirty="0" smtClean="0">
                <a:solidFill>
                  <a:schemeClr val="tx1"/>
                </a:solidFill>
                <a:effectLst/>
                <a:latin typeface="Times New Roman" pitchFamily="18" charset="0"/>
                <a:ea typeface="宋体" pitchFamily="2" charset="-122"/>
                <a:cs typeface="+mn-cs"/>
              </a:rPr>
              <a:t>示例</a:t>
            </a:r>
            <a:r>
              <a:rPr lang="en-US" altLang="zh-CN" sz="1200" kern="1200" dirty="0" smtClean="0">
                <a:solidFill>
                  <a:schemeClr val="tx1"/>
                </a:solidFill>
                <a:effectLst/>
                <a:latin typeface="Times New Roman" pitchFamily="18" charset="0"/>
                <a:ea typeface="宋体" pitchFamily="2" charset="-122"/>
                <a:cs typeface="+mn-cs"/>
              </a:rPr>
              <a:t>1</a:t>
            </a:r>
          </a:p>
          <a:p>
            <a:r>
              <a:rPr lang="en-US" altLang="zh-CN" sz="1200" kern="1200" dirty="0" smtClean="0">
                <a:solidFill>
                  <a:schemeClr val="tx1"/>
                </a:solidFill>
                <a:effectLst/>
                <a:latin typeface="Times New Roman" pitchFamily="18" charset="0"/>
                <a:ea typeface="宋体" pitchFamily="2" charset="-122"/>
                <a:cs typeface="+mn-cs"/>
              </a:rPr>
              <a:t>3</a:t>
            </a:r>
            <a:r>
              <a:rPr lang="zh-CN" altLang="en-US" sz="1200" kern="1200" dirty="0" smtClean="0">
                <a:solidFill>
                  <a:schemeClr val="tx1"/>
                </a:solidFill>
                <a:effectLst/>
                <a:latin typeface="Times New Roman" pitchFamily="18" charset="0"/>
                <a:ea typeface="宋体" pitchFamily="2" charset="-122"/>
                <a:cs typeface="+mn-cs"/>
              </a:rPr>
              <a:t>、</a:t>
            </a:r>
            <a:r>
              <a:rPr lang="zh-CN" altLang="zh-CN" sz="1200" kern="1200" dirty="0" smtClean="0">
                <a:solidFill>
                  <a:schemeClr val="tx1"/>
                </a:solidFill>
                <a:effectLst/>
                <a:latin typeface="Times New Roman" pitchFamily="18" charset="0"/>
                <a:ea typeface="宋体" pitchFamily="2" charset="-122"/>
                <a:cs typeface="+mn-cs"/>
              </a:rPr>
              <a:t>如果需要单个引入</a:t>
            </a:r>
            <a:r>
              <a:rPr lang="en-US" altLang="zh-CN" sz="1200" kern="1200" dirty="0" err="1" smtClean="0">
                <a:solidFill>
                  <a:schemeClr val="tx1"/>
                </a:solidFill>
                <a:effectLst/>
                <a:latin typeface="Times New Roman" pitchFamily="18" charset="0"/>
                <a:ea typeface="宋体" pitchFamily="2" charset="-122"/>
                <a:cs typeface="+mn-cs"/>
              </a:rPr>
              <a:t>Javascript</a:t>
            </a:r>
            <a:r>
              <a:rPr lang="zh-CN" altLang="zh-CN" sz="1200" kern="1200" dirty="0" smtClean="0">
                <a:solidFill>
                  <a:schemeClr val="tx1"/>
                </a:solidFill>
                <a:effectLst/>
                <a:latin typeface="Times New Roman" pitchFamily="18" charset="0"/>
                <a:ea typeface="宋体" pitchFamily="2" charset="-122"/>
                <a:cs typeface="+mn-cs"/>
              </a:rPr>
              <a:t>插件，需要用到</a:t>
            </a:r>
            <a:r>
              <a:rPr lang="en-US" altLang="zh-CN" sz="1200" kern="1200" dirty="0" smtClean="0">
                <a:solidFill>
                  <a:schemeClr val="tx1"/>
                </a:solidFill>
                <a:effectLst/>
                <a:latin typeface="Times New Roman" pitchFamily="18" charset="0"/>
                <a:ea typeface="宋体" pitchFamily="2" charset="-122"/>
                <a:cs typeface="+mn-cs"/>
              </a:rPr>
              <a:t>transition</a:t>
            </a:r>
            <a:r>
              <a:rPr lang="zh-CN" altLang="zh-CN" sz="1200" kern="1200" dirty="0" smtClean="0">
                <a:solidFill>
                  <a:schemeClr val="tx1"/>
                </a:solidFill>
                <a:effectLst/>
                <a:latin typeface="Times New Roman" pitchFamily="18" charset="0"/>
                <a:ea typeface="宋体" pitchFamily="2" charset="-122"/>
                <a:cs typeface="+mn-cs"/>
              </a:rPr>
              <a:t>功能的插件必须提前先引入</a:t>
            </a:r>
            <a:r>
              <a:rPr lang="en-US" altLang="zh-CN" sz="1200" kern="1200" dirty="0" smtClean="0">
                <a:solidFill>
                  <a:schemeClr val="tx1"/>
                </a:solidFill>
                <a:effectLst/>
                <a:latin typeface="Times New Roman" pitchFamily="18" charset="0"/>
                <a:ea typeface="宋体" pitchFamily="2" charset="-122"/>
                <a:cs typeface="+mn-cs"/>
              </a:rPr>
              <a:t>transition.js</a:t>
            </a:r>
            <a:r>
              <a:rPr lang="zh-CN" altLang="zh-CN" sz="1200" kern="1200" dirty="0" smtClean="0">
                <a:solidFill>
                  <a:schemeClr val="tx1"/>
                </a:solidFill>
                <a:effectLst/>
                <a:latin typeface="Times New Roman" pitchFamily="18" charset="0"/>
                <a:ea typeface="宋体" pitchFamily="2" charset="-122"/>
                <a:cs typeface="+mn-cs"/>
              </a:rPr>
              <a:t>在引入其他插件才可以使用。在实际开发共一般推荐直接引入</a:t>
            </a:r>
            <a:r>
              <a:rPr lang="en-US" altLang="zh-CN" sz="1200" kern="1200" dirty="0" smtClean="0">
                <a:solidFill>
                  <a:schemeClr val="tx1"/>
                </a:solidFill>
                <a:effectLst/>
                <a:latin typeface="Times New Roman" pitchFamily="18" charset="0"/>
                <a:ea typeface="宋体" pitchFamily="2" charset="-122"/>
                <a:cs typeface="+mn-cs"/>
              </a:rPr>
              <a:t>Bootstrap.min.js</a:t>
            </a:r>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A6284426-645C-4A7E-A5BE-32637FBB2A6F}" type="slidenum">
              <a:rPr lang="zh-CN" altLang="en-US" smtClean="0"/>
              <a:pPr>
                <a:defRPr/>
              </a:pPr>
              <a:t>9</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教学指导：</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ea typeface="宋体" charset="-122"/>
              </a:rPr>
              <a:t>1</a:t>
            </a:r>
            <a:r>
              <a:rPr lang="zh-CN" altLang="en-US" dirty="0" smtClean="0">
                <a:ea typeface="宋体" charset="-122"/>
              </a:rPr>
              <a:t>、</a:t>
            </a:r>
            <a:r>
              <a:rPr lang="zh-CN" altLang="zh-CN" sz="1200" kern="1200" dirty="0" smtClean="0">
                <a:solidFill>
                  <a:schemeClr val="tx1"/>
                </a:solidFill>
                <a:effectLst/>
                <a:latin typeface="Times New Roman" pitchFamily="18" charset="0"/>
                <a:ea typeface="宋体" pitchFamily="2" charset="-122"/>
                <a:cs typeface="+mn-cs"/>
              </a:rPr>
              <a:t>前面其实说过可以仅仅通过</a:t>
            </a:r>
            <a:r>
              <a:rPr lang="en-US" altLang="zh-CN" sz="1200" kern="1200" dirty="0" smtClean="0">
                <a:solidFill>
                  <a:schemeClr val="tx1"/>
                </a:solidFill>
                <a:effectLst/>
                <a:latin typeface="Times New Roman" pitchFamily="18" charset="0"/>
                <a:ea typeface="宋体" pitchFamily="2" charset="-122"/>
                <a:cs typeface="+mn-cs"/>
              </a:rPr>
              <a:t>data</a:t>
            </a:r>
            <a:r>
              <a:rPr lang="zh-CN" altLang="zh-CN" sz="1200" kern="1200" dirty="0" smtClean="0">
                <a:solidFill>
                  <a:schemeClr val="tx1"/>
                </a:solidFill>
                <a:effectLst/>
                <a:latin typeface="Times New Roman" pitchFamily="18" charset="0"/>
                <a:ea typeface="宋体" pitchFamily="2" charset="-122"/>
                <a:cs typeface="+mn-cs"/>
              </a:rPr>
              <a:t>属性</a:t>
            </a:r>
            <a:r>
              <a:rPr lang="en-US" altLang="zh-CN" sz="1200" kern="1200" dirty="0" smtClean="0">
                <a:solidFill>
                  <a:schemeClr val="tx1"/>
                </a:solidFill>
                <a:effectLst/>
                <a:latin typeface="Times New Roman" pitchFamily="18" charset="0"/>
                <a:ea typeface="宋体" pitchFamily="2" charset="-122"/>
                <a:cs typeface="+mn-cs"/>
              </a:rPr>
              <a:t>API</a:t>
            </a:r>
            <a:r>
              <a:rPr lang="zh-CN" altLang="zh-CN" sz="1200" kern="1200" dirty="0" smtClean="0">
                <a:solidFill>
                  <a:schemeClr val="tx1"/>
                </a:solidFill>
                <a:effectLst/>
                <a:latin typeface="Times New Roman" pitchFamily="18" charset="0"/>
                <a:ea typeface="宋体" pitchFamily="2" charset="-122"/>
                <a:cs typeface="+mn-cs"/>
              </a:rPr>
              <a:t>就能使用所有的</a:t>
            </a:r>
            <a:r>
              <a:rPr lang="en-US" altLang="zh-CN" sz="1200" kern="1200" dirty="0" smtClean="0">
                <a:solidFill>
                  <a:schemeClr val="tx1"/>
                </a:solidFill>
                <a:effectLst/>
                <a:latin typeface="Times New Roman" pitchFamily="18" charset="0"/>
                <a:ea typeface="宋体" pitchFamily="2" charset="-122"/>
                <a:cs typeface="+mn-cs"/>
              </a:rPr>
              <a:t>Bootstrap</a:t>
            </a:r>
            <a:r>
              <a:rPr lang="zh-CN" altLang="zh-CN" sz="1200" kern="1200" dirty="0" smtClean="0">
                <a:solidFill>
                  <a:schemeClr val="tx1"/>
                </a:solidFill>
                <a:effectLst/>
                <a:latin typeface="Times New Roman" pitchFamily="18" charset="0"/>
                <a:ea typeface="宋体" pitchFamily="2" charset="-122"/>
                <a:cs typeface="+mn-cs"/>
              </a:rPr>
              <a:t>插件，无需写一行</a:t>
            </a:r>
            <a:r>
              <a:rPr lang="en-US" altLang="zh-CN" sz="1200" kern="1200" dirty="0" err="1" smtClean="0">
                <a:solidFill>
                  <a:schemeClr val="tx1"/>
                </a:solidFill>
                <a:effectLst/>
                <a:latin typeface="Times New Roman" pitchFamily="18" charset="0"/>
                <a:ea typeface="宋体" pitchFamily="2" charset="-122"/>
                <a:cs typeface="+mn-cs"/>
              </a:rPr>
              <a:t>Javascript</a:t>
            </a:r>
            <a:r>
              <a:rPr lang="zh-CN" altLang="zh-CN" sz="1200" kern="1200" dirty="0" smtClean="0">
                <a:solidFill>
                  <a:schemeClr val="tx1"/>
                </a:solidFill>
                <a:effectLst/>
                <a:latin typeface="Times New Roman" pitchFamily="18" charset="0"/>
                <a:ea typeface="宋体" pitchFamily="2" charset="-122"/>
                <a:cs typeface="+mn-cs"/>
              </a:rPr>
              <a:t>代码。那么怎样布局网页结构呢？下面来介绍下模态框的</a:t>
            </a:r>
            <a:r>
              <a:rPr lang="en-US" altLang="zh-CN" sz="1200" kern="1200" dirty="0" smtClean="0">
                <a:solidFill>
                  <a:schemeClr val="tx1"/>
                </a:solidFill>
                <a:effectLst/>
                <a:latin typeface="Times New Roman" pitchFamily="18" charset="0"/>
                <a:ea typeface="宋体" pitchFamily="2" charset="-122"/>
                <a:cs typeface="+mn-cs"/>
              </a:rPr>
              <a:t>HTML</a:t>
            </a:r>
            <a:r>
              <a:rPr lang="zh-CN" altLang="zh-CN" sz="1200" kern="1200" dirty="0" smtClean="0">
                <a:solidFill>
                  <a:schemeClr val="tx1"/>
                </a:solidFill>
                <a:effectLst/>
                <a:latin typeface="Times New Roman" pitchFamily="18" charset="0"/>
                <a:ea typeface="宋体" pitchFamily="2" charset="-122"/>
                <a:cs typeface="+mn-cs"/>
              </a:rPr>
              <a:t>结构布局格式</a:t>
            </a:r>
            <a:endParaRPr lang="en-US" altLang="zh-CN" sz="1200" kern="1200" dirty="0" smtClean="0">
              <a:solidFill>
                <a:schemeClr val="tx1"/>
              </a:solidFill>
              <a:effectLst/>
              <a:latin typeface="Times New Roman" pitchFamily="18" charset="0"/>
              <a:ea typeface="宋体" pitchFamily="2" charset="-122"/>
              <a:cs typeface="+mn-cs"/>
            </a:endParaRPr>
          </a:p>
          <a:p>
            <a:r>
              <a:rPr lang="en-US" altLang="zh-CN" dirty="0" smtClean="0"/>
              <a:t>2</a:t>
            </a:r>
            <a:r>
              <a:rPr lang="zh-CN" altLang="en-US" dirty="0" smtClean="0"/>
              <a:t>、解释红色标红的类名的作用</a:t>
            </a:r>
            <a:endParaRPr lang="en-US" altLang="zh-CN" dirty="0" smtClean="0"/>
          </a:p>
          <a:p>
            <a:r>
              <a:rPr lang="en-US" altLang="zh-CN" sz="1200" kern="1200" dirty="0" smtClean="0">
                <a:solidFill>
                  <a:schemeClr val="tx1"/>
                </a:solidFill>
                <a:effectLst/>
                <a:latin typeface="Times New Roman" pitchFamily="18" charset="0"/>
                <a:ea typeface="宋体" pitchFamily="2" charset="-122"/>
                <a:cs typeface="+mn-cs"/>
              </a:rPr>
              <a:t>modal</a:t>
            </a:r>
            <a:r>
              <a:rPr lang="zh-CN" altLang="zh-CN" sz="1200" kern="1200" dirty="0" smtClean="0">
                <a:solidFill>
                  <a:schemeClr val="tx1"/>
                </a:solidFill>
                <a:effectLst/>
                <a:latin typeface="Times New Roman" pitchFamily="18" charset="0"/>
                <a:ea typeface="宋体" pitchFamily="2" charset="-122"/>
                <a:cs typeface="+mn-cs"/>
              </a:rPr>
              <a:t>样式的作用的背景容器，</a:t>
            </a:r>
            <a:r>
              <a:rPr lang="en-US" altLang="zh-CN" sz="1200" kern="1200" dirty="0" smtClean="0">
                <a:solidFill>
                  <a:schemeClr val="tx1"/>
                </a:solidFill>
                <a:effectLst/>
                <a:latin typeface="Times New Roman" pitchFamily="18" charset="0"/>
                <a:ea typeface="宋体" pitchFamily="2" charset="-122"/>
                <a:cs typeface="+mn-cs"/>
              </a:rPr>
              <a:t>100%</a:t>
            </a:r>
            <a:r>
              <a:rPr lang="zh-CN" altLang="zh-CN" sz="1200" kern="1200" dirty="0" smtClean="0">
                <a:solidFill>
                  <a:schemeClr val="tx1"/>
                </a:solidFill>
                <a:effectLst/>
                <a:latin typeface="Times New Roman" pitchFamily="18" charset="0"/>
                <a:ea typeface="宋体" pitchFamily="2" charset="-122"/>
                <a:cs typeface="+mn-cs"/>
              </a:rPr>
              <a:t>充满全屏，支持移动设备上使用触摸方式进行滚动。在</a:t>
            </a:r>
            <a:r>
              <a:rPr lang="en-US" altLang="zh-CN" sz="1200" kern="1200" dirty="0" smtClean="0">
                <a:solidFill>
                  <a:schemeClr val="tx1"/>
                </a:solidFill>
                <a:effectLst/>
                <a:latin typeface="Times New Roman" pitchFamily="18" charset="0"/>
                <a:ea typeface="宋体" pitchFamily="2" charset="-122"/>
                <a:cs typeface="+mn-cs"/>
              </a:rPr>
              <a:t>modal</a:t>
            </a:r>
            <a:r>
              <a:rPr lang="zh-CN" altLang="zh-CN" sz="1200" kern="1200" dirty="0" smtClean="0">
                <a:solidFill>
                  <a:schemeClr val="tx1"/>
                </a:solidFill>
                <a:effectLst/>
                <a:latin typeface="Times New Roman" pitchFamily="18" charset="0"/>
                <a:ea typeface="宋体" pitchFamily="2" charset="-122"/>
                <a:cs typeface="+mn-cs"/>
              </a:rPr>
              <a:t>完全充满全屏的情况下，默认在其内部放置了宽度自适应、左右水平居中的</a:t>
            </a:r>
            <a:r>
              <a:rPr lang="en-US" altLang="zh-CN" sz="1200" kern="1200" dirty="0" smtClean="0">
                <a:solidFill>
                  <a:schemeClr val="tx1"/>
                </a:solidFill>
                <a:effectLst/>
                <a:latin typeface="Times New Roman" pitchFamily="18" charset="0"/>
                <a:ea typeface="宋体" pitchFamily="2" charset="-122"/>
                <a:cs typeface="+mn-cs"/>
              </a:rPr>
              <a:t>modal-dialog</a:t>
            </a:r>
            <a:r>
              <a:rPr lang="zh-CN" altLang="zh-CN" sz="1200" kern="1200" dirty="0" smtClean="0">
                <a:solidFill>
                  <a:schemeClr val="tx1"/>
                </a:solidFill>
                <a:effectLst/>
                <a:latin typeface="Times New Roman" pitchFamily="18" charset="0"/>
                <a:ea typeface="宋体" pitchFamily="2" charset="-122"/>
                <a:cs typeface="+mn-cs"/>
              </a:rPr>
              <a:t>样式的</a:t>
            </a:r>
            <a:r>
              <a:rPr lang="en-US" altLang="zh-CN" sz="1200" kern="1200" dirty="0" smtClean="0">
                <a:solidFill>
                  <a:schemeClr val="tx1"/>
                </a:solidFill>
                <a:effectLst/>
                <a:latin typeface="Times New Roman" pitchFamily="18" charset="0"/>
                <a:ea typeface="宋体" pitchFamily="2" charset="-122"/>
                <a:cs typeface="+mn-cs"/>
              </a:rPr>
              <a:t>div</a:t>
            </a:r>
            <a:r>
              <a:rPr lang="zh-CN" altLang="zh-CN" sz="1200" kern="1200" dirty="0" smtClean="0">
                <a:solidFill>
                  <a:schemeClr val="tx1"/>
                </a:solidFill>
                <a:effectLst/>
                <a:latin typeface="Times New Roman" pitchFamily="18" charset="0"/>
                <a:ea typeface="宋体" pitchFamily="2" charset="-122"/>
                <a:cs typeface="+mn-cs"/>
              </a:rPr>
              <a:t>容器。而</a:t>
            </a:r>
            <a:r>
              <a:rPr lang="en-US" altLang="zh-CN" sz="1200" kern="1200" dirty="0" smtClean="0">
                <a:solidFill>
                  <a:schemeClr val="tx1"/>
                </a:solidFill>
                <a:effectLst/>
                <a:latin typeface="Times New Roman" pitchFamily="18" charset="0"/>
                <a:ea typeface="宋体" pitchFamily="2" charset="-122"/>
                <a:cs typeface="+mn-cs"/>
              </a:rPr>
              <a:t>modal-content</a:t>
            </a:r>
            <a:r>
              <a:rPr lang="zh-CN" altLang="zh-CN" sz="1200" kern="1200" dirty="0" smtClean="0">
                <a:solidFill>
                  <a:schemeClr val="tx1"/>
                </a:solidFill>
                <a:effectLst/>
                <a:latin typeface="Times New Roman" pitchFamily="18" charset="0"/>
                <a:ea typeface="宋体" pitchFamily="2" charset="-122"/>
                <a:cs typeface="+mn-cs"/>
              </a:rPr>
              <a:t>样式主要是设置模态框的边框、边距、背景色、阴影效果等。</a:t>
            </a:r>
            <a:r>
              <a:rPr lang="en-US" altLang="zh-CN" sz="1200" kern="1200" dirty="0" smtClean="0">
                <a:solidFill>
                  <a:schemeClr val="tx1"/>
                </a:solidFill>
                <a:effectLst/>
                <a:latin typeface="Times New Roman" pitchFamily="18" charset="0"/>
                <a:ea typeface="宋体" pitchFamily="2" charset="-122"/>
                <a:cs typeface="+mn-cs"/>
              </a:rPr>
              <a:t>fade</a:t>
            </a:r>
            <a:r>
              <a:rPr lang="zh-CN" altLang="zh-CN" sz="1200" kern="1200" dirty="0" smtClean="0">
                <a:solidFill>
                  <a:schemeClr val="tx1"/>
                </a:solidFill>
                <a:effectLst/>
                <a:latin typeface="Times New Roman" pitchFamily="18" charset="0"/>
                <a:ea typeface="宋体" pitchFamily="2" charset="-122"/>
                <a:cs typeface="+mn-cs"/>
              </a:rPr>
              <a:t>样式是给模态框增加淡入淡出的过渡效果。更多的样式原理请参考</a:t>
            </a:r>
            <a:r>
              <a:rPr lang="en-US" altLang="zh-CN" sz="1200" kern="1200" dirty="0" smtClean="0">
                <a:solidFill>
                  <a:schemeClr val="tx1"/>
                </a:solidFill>
                <a:effectLst/>
                <a:latin typeface="Times New Roman" pitchFamily="18" charset="0"/>
                <a:ea typeface="宋体" pitchFamily="2" charset="-122"/>
                <a:cs typeface="+mn-cs"/>
              </a:rPr>
              <a:t>Bootstrap.css</a:t>
            </a:r>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10</a:t>
            </a:fld>
            <a:endParaRPr lang="en-US" altLang="zh-CN"/>
          </a:p>
        </p:txBody>
      </p:sp>
    </p:spTree>
    <p:extLst>
      <p:ext uri="{BB962C8B-B14F-4D97-AF65-F5344CB8AC3E}">
        <p14:creationId xmlns:p14="http://schemas.microsoft.com/office/powerpoint/2010/main" val="17387086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6" descr="s3--面.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16"/>
          <p:cNvGrpSpPr>
            <a:grpSpLocks/>
          </p:cNvGrpSpPr>
          <p:nvPr userDrawn="1"/>
        </p:nvGrpSpPr>
        <p:grpSpPr bwMode="auto">
          <a:xfrm>
            <a:off x="6365875" y="5786438"/>
            <a:ext cx="2492375" cy="682625"/>
            <a:chOff x="6365905" y="5786454"/>
            <a:chExt cx="2492375" cy="682625"/>
          </a:xfrm>
        </p:grpSpPr>
        <p:sp>
          <p:nvSpPr>
            <p:cNvPr id="6" name="圆角矩形 5"/>
            <p:cNvSpPr/>
            <p:nvPr userDrawn="1"/>
          </p:nvSpPr>
          <p:spPr bwMode="auto">
            <a:xfrm>
              <a:off x="6429388" y="5857892"/>
              <a:ext cx="642942" cy="142876"/>
            </a:xfrm>
            <a:prstGeom prst="roundRect">
              <a:avLst/>
            </a:prstGeom>
            <a:solidFill>
              <a:srgbClr val="0E9CDE"/>
            </a:solidFill>
            <a:ln cmpd="sng">
              <a:noFill/>
              <a:headEnd type="none"/>
              <a:tailEnd type="triangle"/>
            </a:ln>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7" name="TextBox 6"/>
            <p:cNvSpPr txBox="1">
              <a:spLocks noChangeArrowheads="1"/>
            </p:cNvSpPr>
            <p:nvPr/>
          </p:nvSpPr>
          <p:spPr bwMode="auto">
            <a:xfrm>
              <a:off x="6365905" y="5786454"/>
              <a:ext cx="2492375" cy="682625"/>
            </a:xfrm>
            <a:prstGeom prst="rect">
              <a:avLst/>
            </a:prstGeom>
            <a:noFill/>
            <a:ln>
              <a:noFill/>
            </a:ln>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nSpc>
                  <a:spcPts val="1600"/>
                </a:lnSpc>
                <a:defRPr/>
              </a:pPr>
              <a:r>
                <a:rPr lang="en-US" altLang="zh-CN" sz="1000" b="1" dirty="0" smtClean="0">
                  <a:solidFill>
                    <a:schemeClr val="bg1"/>
                  </a:solidFill>
                  <a:latin typeface="微软雅黑" pitchFamily="34" charset="-122"/>
                  <a:ea typeface="微软雅黑" pitchFamily="34" charset="-122"/>
                </a:rPr>
                <a:t>ACCP8.0</a:t>
              </a:r>
            </a:p>
            <a:p>
              <a:pPr>
                <a:lnSpc>
                  <a:spcPts val="1500"/>
                </a:lnSpc>
                <a:defRPr/>
              </a:pPr>
              <a:r>
                <a:rPr lang="zh-CN" altLang="en-US" sz="1000" b="1" dirty="0" smtClean="0">
                  <a:latin typeface="微软雅黑" pitchFamily="34" charset="-122"/>
                  <a:ea typeface="微软雅黑" pitchFamily="34" charset="-122"/>
                </a:rPr>
                <a:t>职业教育研究院</a:t>
              </a:r>
              <a:endParaRPr lang="en-US" altLang="zh-CN" sz="1000" b="1" dirty="0" smtClean="0">
                <a:latin typeface="微软雅黑" pitchFamily="34" charset="-122"/>
                <a:ea typeface="微软雅黑" pitchFamily="34" charset="-122"/>
              </a:endParaRPr>
            </a:p>
            <a:p>
              <a:pPr>
                <a:lnSpc>
                  <a:spcPts val="1500"/>
                </a:lnSpc>
                <a:defRPr/>
              </a:pPr>
              <a:r>
                <a:rPr lang="zh-CN" altLang="en-US" sz="1000" b="1" dirty="0" smtClean="0">
                  <a:latin typeface="微软雅黑" pitchFamily="34" charset="-122"/>
                  <a:ea typeface="微软雅黑" pitchFamily="34" charset="-122"/>
                </a:rPr>
                <a:t>北京阿博泰克北大青鸟信息技术有限公司</a:t>
              </a:r>
            </a:p>
          </p:txBody>
        </p:sp>
      </p:grpSp>
      <p:pic>
        <p:nvPicPr>
          <p:cNvPr id="8" name="图片 13" descr="彩色12.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38125" y="214313"/>
            <a:ext cx="18335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13"/>
          <p:cNvGrpSpPr>
            <a:grpSpLocks/>
          </p:cNvGrpSpPr>
          <p:nvPr userDrawn="1"/>
        </p:nvGrpSpPr>
        <p:grpSpPr bwMode="auto">
          <a:xfrm>
            <a:off x="7715250" y="1822450"/>
            <a:ext cx="576263" cy="677863"/>
            <a:chOff x="7786710" y="1536651"/>
            <a:chExt cx="576891" cy="677108"/>
          </a:xfrm>
        </p:grpSpPr>
        <p:sp>
          <p:nvSpPr>
            <p:cNvPr id="10" name="圆角矩形 9"/>
            <p:cNvSpPr/>
            <p:nvPr/>
          </p:nvSpPr>
          <p:spPr>
            <a:xfrm>
              <a:off x="7858226" y="1642896"/>
              <a:ext cx="429092" cy="42814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1" name="组合 14"/>
            <p:cNvGrpSpPr>
              <a:grpSpLocks/>
            </p:cNvGrpSpPr>
            <p:nvPr/>
          </p:nvGrpSpPr>
          <p:grpSpPr bwMode="auto">
            <a:xfrm>
              <a:off x="7786710" y="1536651"/>
              <a:ext cx="576891" cy="677108"/>
              <a:chOff x="7572396" y="1536651"/>
              <a:chExt cx="576891" cy="677108"/>
            </a:xfrm>
          </p:grpSpPr>
          <p:sp>
            <p:nvSpPr>
              <p:cNvPr id="12" name="矩形 16"/>
              <p:cNvSpPr>
                <a:spLocks noChangeArrowheads="1"/>
              </p:cNvSpPr>
              <p:nvPr/>
            </p:nvSpPr>
            <p:spPr bwMode="auto">
              <a:xfrm>
                <a:off x="7572396" y="1536651"/>
                <a:ext cx="429092"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800" b="1">
                    <a:solidFill>
                      <a:schemeClr val="bg1"/>
                    </a:solidFill>
                    <a:latin typeface="微软雅黑" pitchFamily="34" charset="-122"/>
                    <a:ea typeface="微软雅黑" pitchFamily="34" charset="-122"/>
                  </a:rPr>
                  <a:t>Y</a:t>
                </a:r>
                <a:endParaRPr lang="zh-CN" altLang="en-US" sz="3800" b="1">
                  <a:solidFill>
                    <a:schemeClr val="bg1"/>
                  </a:solidFill>
                  <a:latin typeface="微软雅黑" pitchFamily="34" charset="-122"/>
                  <a:ea typeface="微软雅黑" pitchFamily="34" charset="-122"/>
                </a:endParaRPr>
              </a:p>
            </p:txBody>
          </p:sp>
          <p:sp>
            <p:nvSpPr>
              <p:cNvPr id="15" name="矩形 17"/>
              <p:cNvSpPr>
                <a:spLocks noChangeArrowheads="1"/>
              </p:cNvSpPr>
              <p:nvPr/>
            </p:nvSpPr>
            <p:spPr bwMode="auto">
              <a:xfrm>
                <a:off x="7786943" y="1774511"/>
                <a:ext cx="362344" cy="36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b="1">
                    <a:solidFill>
                      <a:schemeClr val="bg1"/>
                    </a:solidFill>
                    <a:latin typeface="微软雅黑" pitchFamily="34" charset="-122"/>
                    <a:ea typeface="微软雅黑" pitchFamily="34" charset="-122"/>
                  </a:rPr>
                  <a:t>2</a:t>
                </a:r>
                <a:endParaRPr lang="zh-CN" altLang="en-US" b="1">
                  <a:solidFill>
                    <a:schemeClr val="bg1"/>
                  </a:solidFill>
                  <a:latin typeface="微软雅黑" pitchFamily="34" charset="-122"/>
                  <a:ea typeface="微软雅黑" pitchFamily="34" charset="-122"/>
                </a:endParaRPr>
              </a:p>
            </p:txBody>
          </p:sp>
        </p:grpSp>
      </p:grpSp>
      <p:sp>
        <p:nvSpPr>
          <p:cNvPr id="13" name="标题 1"/>
          <p:cNvSpPr>
            <a:spLocks noGrp="1"/>
          </p:cNvSpPr>
          <p:nvPr>
            <p:ph type="ctrTitle"/>
          </p:nvPr>
        </p:nvSpPr>
        <p:spPr>
          <a:xfrm>
            <a:off x="685800" y="2105028"/>
            <a:ext cx="7772400" cy="1470025"/>
          </a:xfrm>
          <a:noFill/>
        </p:spPr>
        <p:txBody>
          <a:bodyPr>
            <a:normAutofit/>
          </a:bodyPr>
          <a:lstStyle>
            <a:lvl1pPr algn="ctr">
              <a:defRPr sz="4400" b="1">
                <a:solidFill>
                  <a:schemeClr val="tx1">
                    <a:lumMod val="95000"/>
                    <a:lumOff val="5000"/>
                  </a:schemeClr>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14" name="副标题 2"/>
          <p:cNvSpPr>
            <a:spLocks noGrp="1"/>
          </p:cNvSpPr>
          <p:nvPr>
            <p:ph type="subTitle" idx="1"/>
          </p:nvPr>
        </p:nvSpPr>
        <p:spPr>
          <a:xfrm>
            <a:off x="714348" y="3605226"/>
            <a:ext cx="7786742" cy="1752600"/>
          </a:xfrm>
        </p:spPr>
        <p:txBody>
          <a:bodyPr/>
          <a:lstStyle>
            <a:lvl1pPr marL="0" indent="0" algn="ctr">
              <a:buNone/>
              <a:defRPr sz="2800" b="1">
                <a:solidFill>
                  <a:schemeClr val="tx1"/>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16" name="灯片编号占位符 5"/>
          <p:cNvSpPr>
            <a:spLocks noGrp="1"/>
          </p:cNvSpPr>
          <p:nvPr>
            <p:ph type="sldNum" sz="quarter" idx="10"/>
          </p:nvPr>
        </p:nvSpPr>
        <p:spPr>
          <a:xfrm>
            <a:off x="6553200" y="6356350"/>
            <a:ext cx="2133600" cy="365125"/>
          </a:xfrm>
        </p:spPr>
        <p:txBody>
          <a:bodyPr/>
          <a:lstStyle>
            <a:lvl1pPr>
              <a:defRPr/>
            </a:lvl1pPr>
          </a:lstStyle>
          <a:p>
            <a:pPr>
              <a:defRPr/>
            </a:pPr>
            <a:fld id="{13D28349-2F5E-4D84-93DA-86DCDCF44844}" type="slidenum">
              <a:rPr lang="zh-CN" altLang="en-US"/>
              <a:pPr>
                <a:defRPr/>
              </a:pPr>
              <a:t>‹#›</a:t>
            </a:fld>
            <a:endParaRPr lang="zh-CN" altLang="en-US" dirty="0"/>
          </a:p>
        </p:txBody>
      </p:sp>
    </p:spTree>
    <p:extLst>
      <p:ext uri="{BB962C8B-B14F-4D97-AF65-F5344CB8AC3E}">
        <p14:creationId xmlns:p14="http://schemas.microsoft.com/office/powerpoint/2010/main" val="338777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5"/>
          <p:cNvSpPr>
            <a:spLocks noGrp="1"/>
          </p:cNvSpPr>
          <p:nvPr>
            <p:ph type="sldNum" sz="quarter" idx="10"/>
          </p:nvPr>
        </p:nvSpPr>
        <p:spPr/>
        <p:txBody>
          <a:bodyPr/>
          <a:lstStyle>
            <a:lvl1pPr>
              <a:defRPr/>
            </a:lvl1pPr>
          </a:lstStyle>
          <a:p>
            <a:pPr>
              <a:defRPr/>
            </a:pPr>
            <a:fld id="{18687D7E-8E49-4C8F-9CE3-718E2A9AAB76}"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246951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07213" y="80963"/>
            <a:ext cx="2057400" cy="64436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35013" y="80963"/>
            <a:ext cx="6019800" cy="64436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5"/>
          <p:cNvSpPr>
            <a:spLocks noGrp="1"/>
          </p:cNvSpPr>
          <p:nvPr>
            <p:ph type="sldNum" sz="quarter" idx="10"/>
          </p:nvPr>
        </p:nvSpPr>
        <p:spPr/>
        <p:txBody>
          <a:bodyPr/>
          <a:lstStyle>
            <a:lvl1pPr>
              <a:defRPr/>
            </a:lvl1pPr>
          </a:lstStyle>
          <a:p>
            <a:pPr>
              <a:defRPr/>
            </a:pPr>
            <a:fld id="{AA2A5284-44EA-4C4D-9ED6-BE7CC6592578}"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1212555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357685" y="285728"/>
            <a:ext cx="4606927" cy="523220"/>
          </a:xfrm>
          <a:solidFill>
            <a:schemeClr val="bg1"/>
          </a:solidFill>
        </p:spPr>
        <p:txBody>
          <a:bodyPr>
            <a:spAutoFit/>
          </a:bodyPr>
          <a:lstStyle>
            <a:lvl1pPr>
              <a:defRPr sz="2800" b="1">
                <a:solidFill>
                  <a:schemeClr val="tx2">
                    <a:lumMod val="50000"/>
                  </a:schemeClr>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84254" y="1214422"/>
            <a:ext cx="7645398" cy="5143536"/>
          </a:xfrm>
        </p:spPr>
        <p:txBody>
          <a:bodyPr/>
          <a:lstStyle>
            <a:lvl1pPr>
              <a:buSzPct val="100000"/>
              <a:buFont typeface="Wingdings" pitchFamily="2" charset="2"/>
              <a:buChar char="n"/>
              <a:defRPr b="1">
                <a:latin typeface="+mn-lt"/>
              </a:defRPr>
            </a:lvl1pPr>
            <a:lvl2pPr>
              <a:buSzPct val="100000"/>
              <a:buFont typeface="Wingdings" pitchFamily="2" charset="2"/>
              <a:buChar char="u"/>
              <a:defRPr b="1">
                <a:latin typeface="+mn-lt"/>
              </a:defRPr>
            </a:lvl2pPr>
            <a:lvl3pPr>
              <a:buClr>
                <a:srgbClr val="0E9CDE"/>
              </a:buClr>
              <a:buSzPct val="85000"/>
              <a:buFont typeface="Wingdings" pitchFamily="2" charset="2"/>
              <a:buChar char="Ø"/>
              <a:defRPr b="1">
                <a:latin typeface="+mn-lt"/>
                <a:ea typeface="+mn-ea"/>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4" name="灯片编号占位符 5"/>
          <p:cNvSpPr>
            <a:spLocks noGrp="1"/>
          </p:cNvSpPr>
          <p:nvPr>
            <p:ph type="sldNum" sz="quarter" idx="10"/>
          </p:nvPr>
        </p:nvSpPr>
        <p:spPr/>
        <p:txBody>
          <a:bodyPr/>
          <a:lstStyle>
            <a:lvl1pPr>
              <a:defRPr/>
            </a:lvl1pPr>
          </a:lstStyle>
          <a:p>
            <a:pPr>
              <a:defRPr/>
            </a:pPr>
            <a:fld id="{D4C544AB-AF4C-4A74-B638-213FBE600845}" type="slidenum">
              <a:rPr lang="zh-CN" altLang="en-US" smtClean="0"/>
              <a:pPr>
                <a:defRPr/>
              </a:pPr>
              <a:t>‹#›</a:t>
            </a:fld>
            <a:r>
              <a:rPr lang="en-US" altLang="zh-CN" dirty="0" smtClean="0"/>
              <a:t>/45</a:t>
            </a:r>
            <a:endParaRPr lang="zh-CN" altLang="en-US" dirty="0"/>
          </a:p>
        </p:txBody>
      </p:sp>
    </p:spTree>
    <p:extLst>
      <p:ext uri="{BB962C8B-B14F-4D97-AF65-F5344CB8AC3E}">
        <p14:creationId xmlns:p14="http://schemas.microsoft.com/office/powerpoint/2010/main" val="6999030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228756"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228756"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灯片编号占位符 5"/>
          <p:cNvSpPr>
            <a:spLocks noGrp="1"/>
          </p:cNvSpPr>
          <p:nvPr>
            <p:ph type="sldNum" sz="quarter" idx="10"/>
          </p:nvPr>
        </p:nvSpPr>
        <p:spPr/>
        <p:txBody>
          <a:bodyPr/>
          <a:lstStyle>
            <a:lvl1pPr>
              <a:defRPr/>
            </a:lvl1pPr>
          </a:lstStyle>
          <a:p>
            <a:pPr>
              <a:defRPr/>
            </a:pPr>
            <a:fld id="{7C264793-1982-4DD6-B43C-1DC4000FF85D}"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40413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55650" y="1276350"/>
            <a:ext cx="3889375"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97425" y="1276350"/>
            <a:ext cx="3889375"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5"/>
          <p:cNvSpPr>
            <a:spLocks noGrp="1"/>
          </p:cNvSpPr>
          <p:nvPr>
            <p:ph type="sldNum" sz="quarter" idx="10"/>
          </p:nvPr>
        </p:nvSpPr>
        <p:spPr/>
        <p:txBody>
          <a:bodyPr/>
          <a:lstStyle>
            <a:lvl1pPr>
              <a:defRPr/>
            </a:lvl1pPr>
          </a:lstStyle>
          <a:p>
            <a:pPr>
              <a:defRPr/>
            </a:pPr>
            <a:fld id="{14499D7E-9E50-4FDF-915F-4B51BC7E2D69}"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2641743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5"/>
          <p:cNvSpPr>
            <a:spLocks noGrp="1"/>
          </p:cNvSpPr>
          <p:nvPr>
            <p:ph type="sldNum" sz="quarter" idx="10"/>
          </p:nvPr>
        </p:nvSpPr>
        <p:spPr/>
        <p:txBody>
          <a:bodyPr/>
          <a:lstStyle>
            <a:lvl1pPr>
              <a:defRPr/>
            </a:lvl1pPr>
          </a:lstStyle>
          <a:p>
            <a:pPr>
              <a:defRPr/>
            </a:pPr>
            <a:fld id="{A288B17A-94E6-47BB-A7AA-57013C497FFD}"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3120474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5"/>
          <p:cNvSpPr>
            <a:spLocks noGrp="1"/>
          </p:cNvSpPr>
          <p:nvPr>
            <p:ph type="sldNum" sz="quarter" idx="10"/>
          </p:nvPr>
        </p:nvSpPr>
        <p:spPr/>
        <p:txBody>
          <a:bodyPr/>
          <a:lstStyle>
            <a:lvl1pPr>
              <a:defRPr/>
            </a:lvl1pPr>
          </a:lstStyle>
          <a:p>
            <a:pPr>
              <a:defRPr/>
            </a:pPr>
            <a:fld id="{BAFBCA36-D947-4AC9-A7E2-D1E32AE88BE7}" type="slidenum">
              <a:rPr lang="zh-CN" altLang="en-US"/>
              <a:pPr>
                <a:defRPr/>
              </a:pPr>
              <a:t>‹#›</a:t>
            </a:fld>
            <a:r>
              <a:rPr lang="en-US" altLang="zh-CN" dirty="0"/>
              <a:t>/43</a:t>
            </a:r>
            <a:endParaRPr lang="zh-CN" altLang="en-US" dirty="0"/>
          </a:p>
        </p:txBody>
      </p:sp>
    </p:spTree>
    <p:extLst>
      <p:ext uri="{BB962C8B-B14F-4D97-AF65-F5344CB8AC3E}">
        <p14:creationId xmlns:p14="http://schemas.microsoft.com/office/powerpoint/2010/main" val="1042781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5"/>
          <p:cNvSpPr>
            <a:spLocks noGrp="1"/>
          </p:cNvSpPr>
          <p:nvPr>
            <p:ph type="sldNum" sz="quarter" idx="10"/>
          </p:nvPr>
        </p:nvSpPr>
        <p:spPr/>
        <p:txBody>
          <a:bodyPr/>
          <a:lstStyle>
            <a:lvl1pPr>
              <a:defRPr/>
            </a:lvl1pPr>
          </a:lstStyle>
          <a:p>
            <a:pPr>
              <a:defRPr/>
            </a:pPr>
            <a:fld id="{372E2A1B-10FD-422B-B951-64EB5B86EE90}"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11224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5"/>
          <p:cNvSpPr>
            <a:spLocks noGrp="1"/>
          </p:cNvSpPr>
          <p:nvPr>
            <p:ph type="sldNum" sz="quarter" idx="10"/>
          </p:nvPr>
        </p:nvSpPr>
        <p:spPr/>
        <p:txBody>
          <a:bodyPr/>
          <a:lstStyle>
            <a:lvl1pPr>
              <a:defRPr/>
            </a:lvl1pPr>
          </a:lstStyle>
          <a:p>
            <a:pPr>
              <a:defRPr/>
            </a:pPr>
            <a:fld id="{A8F308F6-D8BE-4D6B-8117-2FF68A7EE6C8}"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3820684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5"/>
          <p:cNvSpPr>
            <a:spLocks noGrp="1"/>
          </p:cNvSpPr>
          <p:nvPr>
            <p:ph type="sldNum" sz="quarter" idx="10"/>
          </p:nvPr>
        </p:nvSpPr>
        <p:spPr/>
        <p:txBody>
          <a:bodyPr/>
          <a:lstStyle>
            <a:lvl1pPr>
              <a:defRPr/>
            </a:lvl1pPr>
          </a:lstStyle>
          <a:p>
            <a:pPr>
              <a:defRPr/>
            </a:pPr>
            <a:fld id="{01FA7DDC-2462-4E80-9F36-EFE7549C1D0E}" type="slidenum">
              <a:rPr lang="zh-CN" altLang="en-US"/>
              <a:pPr>
                <a:defRPr/>
              </a:pPr>
              <a:t>‹#›</a:t>
            </a:fld>
            <a:r>
              <a:rPr lang="en-US" altLang="zh-CN" dirty="0" smtClean="0"/>
              <a:t>/</a:t>
            </a:r>
            <a:endParaRPr lang="zh-CN" altLang="en-US" dirty="0"/>
          </a:p>
        </p:txBody>
      </p:sp>
    </p:spTree>
    <p:extLst>
      <p:ext uri="{BB962C8B-B14F-4D97-AF65-F5344CB8AC3E}">
        <p14:creationId xmlns:p14="http://schemas.microsoft.com/office/powerpoint/2010/main" val="1516801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6" name="直接连接符 5"/>
          <p:cNvCxnSpPr/>
          <p:nvPr userDrawn="1"/>
        </p:nvCxnSpPr>
        <p:spPr>
          <a:xfrm>
            <a:off x="0" y="569913"/>
            <a:ext cx="9144000" cy="1587"/>
          </a:xfrm>
          <a:prstGeom prst="line">
            <a:avLst/>
          </a:prstGeom>
          <a:ln w="28575">
            <a:solidFill>
              <a:srgbClr val="0E9CDE"/>
            </a:solidFill>
          </a:ln>
        </p:spPr>
        <p:style>
          <a:lnRef idx="1">
            <a:schemeClr val="accent1"/>
          </a:lnRef>
          <a:fillRef idx="0">
            <a:schemeClr val="accent1"/>
          </a:fillRef>
          <a:effectRef idx="0">
            <a:schemeClr val="accent1"/>
          </a:effectRef>
          <a:fontRef idx="minor">
            <a:schemeClr val="tx1"/>
          </a:fontRef>
        </p:style>
      </p:cxnSp>
      <p:sp>
        <p:nvSpPr>
          <p:cNvPr id="1027" name="Rectangle 2"/>
          <p:cNvSpPr>
            <a:spLocks noGrp="1" noChangeArrowheads="1"/>
          </p:cNvSpPr>
          <p:nvPr>
            <p:ph type="body" idx="1"/>
          </p:nvPr>
        </p:nvSpPr>
        <p:spPr bwMode="auto">
          <a:xfrm>
            <a:off x="755650" y="1214438"/>
            <a:ext cx="7931150" cy="531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1028" name="Rectangle 3"/>
          <p:cNvSpPr>
            <a:spLocks noGrp="1" noChangeArrowheads="1"/>
          </p:cNvSpPr>
          <p:nvPr>
            <p:ph type="title"/>
          </p:nvPr>
        </p:nvSpPr>
        <p:spPr bwMode="auto">
          <a:xfrm>
            <a:off x="4286250" y="295275"/>
            <a:ext cx="4678363" cy="561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 name="灯片编号占位符 5"/>
          <p:cNvSpPr>
            <a:spLocks noGrp="1"/>
          </p:cNvSpPr>
          <p:nvPr>
            <p:ph type="sldNum" sz="quarter" idx="4"/>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2565FEC8-6DA4-40C9-A68A-22F08F5D6883}" type="slidenum">
              <a:rPr lang="zh-CN" altLang="en-US"/>
              <a:pPr>
                <a:defRPr/>
              </a:pPr>
              <a:t>‹#›</a:t>
            </a:fld>
            <a:r>
              <a:rPr lang="en-US" altLang="zh-CN" dirty="0"/>
              <a:t>/3</a:t>
            </a:r>
            <a:endParaRPr lang="zh-CN" altLang="en-US" dirty="0"/>
          </a:p>
        </p:txBody>
      </p:sp>
    </p:spTree>
  </p:cSld>
  <p:clrMap bg1="lt1" tx1="dk1" bg2="lt2" tx2="dk2" accent1="accent1" accent2="accent2" accent3="accent3" accent4="accent4" accent5="accent5" accent6="accent6" hlink="hlink" folHlink="folHlink"/>
  <p:sldLayoutIdLst>
    <p:sldLayoutId id="2147484604" r:id="rId1"/>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Lst>
  <p:timing>
    <p:tnLst>
      <p:par>
        <p:cTn id="1" dur="indefinite" restart="never" nodeType="tmRoot"/>
      </p:par>
    </p:tnLst>
  </p:timing>
  <p:hf hdr="0" ftr="0" dt="0"/>
  <p:txStyles>
    <p:titleStyle>
      <a:lvl1pPr algn="r" rtl="0" eaLnBrk="0" fontAlgn="base" hangingPunct="0">
        <a:spcBef>
          <a:spcPct val="0"/>
        </a:spcBef>
        <a:spcAft>
          <a:spcPct val="0"/>
        </a:spcAft>
        <a:defRPr lang="zh-CN" altLang="en-US" sz="2800" b="1" dirty="0">
          <a:solidFill>
            <a:srgbClr val="121F55"/>
          </a:solidFill>
          <a:latin typeface="微软雅黑" pitchFamily="34" charset="-122"/>
          <a:ea typeface="微软雅黑" pitchFamily="34" charset="-122"/>
          <a:cs typeface="+mj-cs"/>
        </a:defRPr>
      </a:lvl1pPr>
      <a:lvl2pPr algn="r" rtl="0" eaLnBrk="0" fontAlgn="base" hangingPunct="0">
        <a:spcBef>
          <a:spcPct val="0"/>
        </a:spcBef>
        <a:spcAft>
          <a:spcPct val="0"/>
        </a:spcAft>
        <a:defRPr sz="2800" b="1">
          <a:solidFill>
            <a:srgbClr val="121F55"/>
          </a:solidFill>
          <a:latin typeface="微软雅黑" pitchFamily="34" charset="-122"/>
          <a:ea typeface="微软雅黑" pitchFamily="34" charset="-122"/>
        </a:defRPr>
      </a:lvl2pPr>
      <a:lvl3pPr algn="r" rtl="0" eaLnBrk="0" fontAlgn="base" hangingPunct="0">
        <a:spcBef>
          <a:spcPct val="0"/>
        </a:spcBef>
        <a:spcAft>
          <a:spcPct val="0"/>
        </a:spcAft>
        <a:defRPr sz="2800" b="1">
          <a:solidFill>
            <a:srgbClr val="121F55"/>
          </a:solidFill>
          <a:latin typeface="微软雅黑" pitchFamily="34" charset="-122"/>
          <a:ea typeface="微软雅黑" pitchFamily="34" charset="-122"/>
        </a:defRPr>
      </a:lvl3pPr>
      <a:lvl4pPr algn="r" rtl="0" eaLnBrk="0" fontAlgn="base" hangingPunct="0">
        <a:spcBef>
          <a:spcPct val="0"/>
        </a:spcBef>
        <a:spcAft>
          <a:spcPct val="0"/>
        </a:spcAft>
        <a:defRPr sz="2800" b="1">
          <a:solidFill>
            <a:srgbClr val="121F55"/>
          </a:solidFill>
          <a:latin typeface="微软雅黑" pitchFamily="34" charset="-122"/>
          <a:ea typeface="微软雅黑" pitchFamily="34" charset="-122"/>
        </a:defRPr>
      </a:lvl4pPr>
      <a:lvl5pPr algn="r" rtl="0" eaLnBrk="0" fontAlgn="base" hangingPunct="0">
        <a:spcBef>
          <a:spcPct val="0"/>
        </a:spcBef>
        <a:spcAft>
          <a:spcPct val="0"/>
        </a:spcAft>
        <a:defRPr sz="2800" b="1">
          <a:solidFill>
            <a:srgbClr val="121F55"/>
          </a:solidFill>
          <a:latin typeface="微软雅黑" pitchFamily="34" charset="-122"/>
          <a:ea typeface="微软雅黑" pitchFamily="34" charset="-122"/>
        </a:defRPr>
      </a:lvl5pPr>
      <a:lvl6pPr marL="457200" algn="r" rtl="0" eaLnBrk="1" fontAlgn="base" hangingPunct="1">
        <a:spcBef>
          <a:spcPct val="0"/>
        </a:spcBef>
        <a:spcAft>
          <a:spcPct val="0"/>
        </a:spcAft>
        <a:defRPr sz="3200">
          <a:solidFill>
            <a:schemeClr val="bg1"/>
          </a:solidFill>
          <a:latin typeface="Arial" charset="0"/>
          <a:ea typeface="黑体" pitchFamily="2" charset="-122"/>
        </a:defRPr>
      </a:lvl6pPr>
      <a:lvl7pPr marL="914400" algn="r" rtl="0" eaLnBrk="1" fontAlgn="base" hangingPunct="1">
        <a:spcBef>
          <a:spcPct val="0"/>
        </a:spcBef>
        <a:spcAft>
          <a:spcPct val="0"/>
        </a:spcAft>
        <a:defRPr sz="3200">
          <a:solidFill>
            <a:schemeClr val="bg1"/>
          </a:solidFill>
          <a:latin typeface="Arial" charset="0"/>
          <a:ea typeface="黑体" pitchFamily="2" charset="-122"/>
        </a:defRPr>
      </a:lvl7pPr>
      <a:lvl8pPr marL="1371600" algn="r" rtl="0" eaLnBrk="1" fontAlgn="base" hangingPunct="1">
        <a:spcBef>
          <a:spcPct val="0"/>
        </a:spcBef>
        <a:spcAft>
          <a:spcPct val="0"/>
        </a:spcAft>
        <a:defRPr sz="3200">
          <a:solidFill>
            <a:schemeClr val="bg1"/>
          </a:solidFill>
          <a:latin typeface="Arial" charset="0"/>
          <a:ea typeface="黑体" pitchFamily="2" charset="-122"/>
        </a:defRPr>
      </a:lvl8pPr>
      <a:lvl9pPr marL="1828800" algn="r" rtl="0" eaLnBrk="1" fontAlgn="base" hangingPunct="1">
        <a:spcBef>
          <a:spcPct val="0"/>
        </a:spcBef>
        <a:spcAft>
          <a:spcPct val="0"/>
        </a:spcAft>
        <a:defRPr sz="3200">
          <a:solidFill>
            <a:schemeClr val="bg1"/>
          </a:solidFill>
          <a:latin typeface="Arial" charset="0"/>
          <a:ea typeface="黑体" pitchFamily="2" charset="-122"/>
        </a:defRPr>
      </a:lvl9pPr>
    </p:titleStyle>
    <p:bodyStyle>
      <a:lvl1pPr marL="342900" indent="-342900" algn="l" rtl="0" eaLnBrk="0" fontAlgn="base" hangingPunct="0">
        <a:spcBef>
          <a:spcPct val="20000"/>
        </a:spcBef>
        <a:spcAft>
          <a:spcPct val="0"/>
        </a:spcAft>
        <a:buClr>
          <a:srgbClr val="0E9CDE"/>
        </a:buClr>
        <a:buSzPct val="100000"/>
        <a:buFont typeface="Wingdings" pitchFamily="2" charset="2"/>
        <a:buChar char="n"/>
        <a:defRPr sz="2600" b="1">
          <a:solidFill>
            <a:schemeClr val="tx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Clr>
          <a:srgbClr val="0E9CDE"/>
        </a:buClr>
        <a:buSzPct val="100000"/>
        <a:buFont typeface="Wingdings" pitchFamily="2" charset="2"/>
        <a:buChar char="u"/>
        <a:defRPr sz="2400" b="1">
          <a:solidFill>
            <a:schemeClr val="tx1"/>
          </a:solidFill>
          <a:latin typeface="微软雅黑" pitchFamily="34" charset="-122"/>
          <a:ea typeface="微软雅黑" pitchFamily="34" charset="-122"/>
        </a:defRPr>
      </a:lvl2pPr>
      <a:lvl3pPr marL="1143000" indent="-228600" algn="l" rtl="0" eaLnBrk="0" fontAlgn="base" hangingPunct="0">
        <a:spcBef>
          <a:spcPct val="20000"/>
        </a:spcBef>
        <a:spcAft>
          <a:spcPct val="0"/>
        </a:spcAft>
        <a:buClr>
          <a:srgbClr val="0E9CDE"/>
        </a:buClr>
        <a:buSzPct val="85000"/>
        <a:buFont typeface="Wingdings" pitchFamily="2" charset="2"/>
        <a:buChar char="Ø"/>
        <a:defRPr sz="2000" b="1">
          <a:solidFill>
            <a:schemeClr val="tx1"/>
          </a:solidFill>
          <a:latin typeface="微软雅黑" pitchFamily="34" charset="-122"/>
          <a:ea typeface="微软雅黑" pitchFamily="34" charset="-122"/>
        </a:defRPr>
      </a:lvl3pPr>
      <a:lvl4pPr marL="1600200" indent="-228600" algn="l" rtl="0" eaLnBrk="0" fontAlgn="base" hangingPunct="0">
        <a:spcBef>
          <a:spcPct val="20000"/>
        </a:spcBef>
        <a:spcAft>
          <a:spcPct val="0"/>
        </a:spcAft>
        <a:buClr>
          <a:schemeClr val="tx2"/>
        </a:buClr>
        <a:buFont typeface="Wingdings" pitchFamily="2" charset="2"/>
        <a:buChar char="Ø"/>
        <a:defRPr sz="2000" b="1">
          <a:solidFill>
            <a:schemeClr val="tx1"/>
          </a:solidFill>
          <a:latin typeface="+mn-lt"/>
          <a:ea typeface="楷体_GB2312" pitchFamily="49" charset="-122"/>
          <a:cs typeface="楷体_GB2312"/>
        </a:defRPr>
      </a:lvl4pPr>
      <a:lvl5pPr marL="2057400" indent="-228600" algn="l" rtl="0" eaLnBrk="0" fontAlgn="base" hangingPunct="0">
        <a:spcBef>
          <a:spcPct val="20000"/>
        </a:spcBef>
        <a:spcAft>
          <a:spcPct val="0"/>
        </a:spcAft>
        <a:buChar char="»"/>
        <a:defRPr sz="2000" b="1">
          <a:solidFill>
            <a:schemeClr val="tx1"/>
          </a:solidFill>
          <a:latin typeface="+mn-lt"/>
          <a:ea typeface="楷体_GB2312" pitchFamily="49" charset="-122"/>
          <a:cs typeface="楷体_GB2312"/>
        </a:defRPr>
      </a:lvl5pPr>
      <a:lvl6pPr marL="2514600" indent="-228600" algn="l" rtl="0" eaLnBrk="1" fontAlgn="base" hangingPunct="1">
        <a:spcBef>
          <a:spcPct val="20000"/>
        </a:spcBef>
        <a:spcAft>
          <a:spcPct val="0"/>
        </a:spcAft>
        <a:buChar char="»"/>
        <a:defRPr sz="2000" b="1">
          <a:solidFill>
            <a:schemeClr val="tx1"/>
          </a:solidFill>
          <a:latin typeface="+mn-lt"/>
          <a:ea typeface="楷体_GB2312" pitchFamily="49" charset="-122"/>
        </a:defRPr>
      </a:lvl6pPr>
      <a:lvl7pPr marL="2971800" indent="-228600" algn="l" rtl="0" eaLnBrk="1" fontAlgn="base" hangingPunct="1">
        <a:spcBef>
          <a:spcPct val="20000"/>
        </a:spcBef>
        <a:spcAft>
          <a:spcPct val="0"/>
        </a:spcAft>
        <a:buChar char="»"/>
        <a:defRPr sz="2000" b="1">
          <a:solidFill>
            <a:schemeClr val="tx1"/>
          </a:solidFill>
          <a:latin typeface="+mn-lt"/>
          <a:ea typeface="楷体_GB2312" pitchFamily="49" charset="-122"/>
        </a:defRPr>
      </a:lvl7pPr>
      <a:lvl8pPr marL="3429000" indent="-228600" algn="l" rtl="0" eaLnBrk="1" fontAlgn="base" hangingPunct="1">
        <a:spcBef>
          <a:spcPct val="20000"/>
        </a:spcBef>
        <a:spcAft>
          <a:spcPct val="0"/>
        </a:spcAft>
        <a:buChar char="»"/>
        <a:defRPr sz="2000" b="1">
          <a:solidFill>
            <a:schemeClr val="tx1"/>
          </a:solidFill>
          <a:latin typeface="+mn-lt"/>
          <a:ea typeface="楷体_GB2312" pitchFamily="49" charset="-122"/>
        </a:defRPr>
      </a:lvl8pPr>
      <a:lvl9pPr marL="3886200" indent="-228600" algn="l" rtl="0" eaLnBrk="1" fontAlgn="base" hangingPunct="1">
        <a:spcBef>
          <a:spcPct val="20000"/>
        </a:spcBef>
        <a:spcAft>
          <a:spcPct val="0"/>
        </a:spcAft>
        <a:buChar char="»"/>
        <a:defRPr sz="2000" b="1">
          <a:solidFill>
            <a:schemeClr val="tx1"/>
          </a:solidFill>
          <a:latin typeface="+mn-lt"/>
          <a:ea typeface="楷体_GB2312"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800100" y="2643188"/>
            <a:ext cx="7772400" cy="785812"/>
          </a:xfrm>
        </p:spPr>
        <p:txBody>
          <a:bodyPr>
            <a:noAutofit/>
          </a:bodyPr>
          <a:lstStyle/>
          <a:p>
            <a:pPr eaLnBrk="1" hangingPunct="1">
              <a:defRPr/>
            </a:pPr>
            <a:r>
              <a:rPr dirty="0" smtClean="0"/>
              <a:t>第</a:t>
            </a:r>
            <a:r>
              <a:rPr lang="zh-CN" altLang="en-US" dirty="0" smtClean="0"/>
              <a:t>四</a:t>
            </a:r>
            <a:r>
              <a:rPr dirty="0" smtClean="0"/>
              <a:t>章  </a:t>
            </a:r>
            <a:r>
              <a:rPr lang="en-US" altLang="zh-CN" dirty="0"/>
              <a:t>JavaScript</a:t>
            </a:r>
            <a:r>
              <a:rPr lang="zh-CN" altLang="en-US" dirty="0"/>
              <a:t>插件</a:t>
            </a:r>
            <a:endParaRPr dirty="0" smtClean="0"/>
          </a:p>
        </p:txBody>
      </p:sp>
      <p:cxnSp>
        <p:nvCxnSpPr>
          <p:cNvPr id="8" name="直接连接符 7"/>
          <p:cNvCxnSpPr/>
          <p:nvPr/>
        </p:nvCxnSpPr>
        <p:spPr bwMode="auto">
          <a:xfrm>
            <a:off x="1143000" y="3481388"/>
            <a:ext cx="7143750" cy="1587"/>
          </a:xfrm>
          <a:prstGeom prst="line">
            <a:avLst/>
          </a:prstGeom>
          <a:ln w="19050">
            <a:solidFill>
              <a:srgbClr val="0E9CDE"/>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52320" y="286077"/>
            <a:ext cx="1512293" cy="523220"/>
          </a:xfrm>
        </p:spPr>
        <p:txBody>
          <a:bodyPr/>
          <a:lstStyle/>
          <a:p>
            <a:pPr>
              <a:defRPr/>
            </a:pPr>
            <a:r>
              <a:rPr lang="zh-CN" altLang="zh-CN" dirty="0"/>
              <a:t>模态</a:t>
            </a:r>
            <a:r>
              <a:rPr lang="zh-CN" altLang="zh-CN" dirty="0" smtClean="0"/>
              <a:t>框</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endParaRPr lang="zh-CN" altLang="en-US" dirty="0"/>
          </a:p>
        </p:txBody>
      </p:sp>
      <p:sp>
        <p:nvSpPr>
          <p:cNvPr id="5" name="AutoShape 4"/>
          <p:cNvSpPr>
            <a:spLocks noChangeArrowheads="1"/>
          </p:cNvSpPr>
          <p:nvPr/>
        </p:nvSpPr>
        <p:spPr bwMode="auto">
          <a:xfrm>
            <a:off x="557231" y="1364036"/>
            <a:ext cx="8208912" cy="4247317"/>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lIns="72000" rIns="72000">
            <a:spAutoFit/>
          </a:bodyPr>
          <a:lstStyle/>
          <a:p>
            <a:pPr defTabSz="723900">
              <a:lnSpc>
                <a:spcPct val="150000"/>
              </a:lnSpc>
              <a:buClr>
                <a:schemeClr val="folHlink"/>
              </a:buClr>
              <a:buSzPct val="60000"/>
              <a:tabLst>
                <a:tab pos="444500" algn="l"/>
              </a:tabLst>
              <a:defRPr/>
            </a:pPr>
            <a:r>
              <a:rPr lang="en-US" altLang="zh-CN" b="1" dirty="0">
                <a:solidFill>
                  <a:schemeClr val="accent5">
                    <a:lumMod val="10000"/>
                  </a:schemeClr>
                </a:solidFill>
              </a:rPr>
              <a:t>&lt;div id="</a:t>
            </a:r>
            <a:r>
              <a:rPr lang="en-US" altLang="zh-CN" b="1" dirty="0" err="1">
                <a:solidFill>
                  <a:schemeClr val="accent5">
                    <a:lumMod val="10000"/>
                  </a:schemeClr>
                </a:solidFill>
              </a:rPr>
              <a:t>mymodal</a:t>
            </a:r>
            <a:r>
              <a:rPr lang="en-US" altLang="zh-CN" b="1" dirty="0">
                <a:solidFill>
                  <a:schemeClr val="accent5">
                    <a:lumMod val="10000"/>
                  </a:schemeClr>
                </a:solidFill>
              </a:rPr>
              <a:t>" class="</a:t>
            </a:r>
            <a:r>
              <a:rPr lang="en-US" altLang="zh-CN" b="1" dirty="0">
                <a:solidFill>
                  <a:srgbClr val="FF0000"/>
                </a:solidFill>
              </a:rPr>
              <a:t>modal</a:t>
            </a:r>
            <a:r>
              <a:rPr lang="en-US" altLang="zh-CN" b="1" dirty="0">
                <a:solidFill>
                  <a:schemeClr val="accent5">
                    <a:lumMod val="10000"/>
                  </a:schemeClr>
                </a:solidFill>
              </a:rPr>
              <a:t> </a:t>
            </a:r>
            <a:r>
              <a:rPr lang="en-US" altLang="zh-CN" b="1" dirty="0">
                <a:solidFill>
                  <a:srgbClr val="FF0000"/>
                </a:solidFill>
              </a:rPr>
              <a:t>fade</a:t>
            </a:r>
            <a:r>
              <a:rPr lang="en-US" altLang="zh-CN" b="1" dirty="0">
                <a:solidFill>
                  <a:schemeClr val="accent5">
                    <a:lumMod val="10000"/>
                  </a:schemeClr>
                </a:solidFill>
              </a:rPr>
              <a:t>"&gt;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&lt;div class="</a:t>
            </a:r>
            <a:r>
              <a:rPr lang="en-US" altLang="zh-CN" b="1" dirty="0">
                <a:solidFill>
                  <a:srgbClr val="FF0000"/>
                </a:solidFill>
              </a:rPr>
              <a:t>modal-dialog</a:t>
            </a:r>
            <a:r>
              <a:rPr lang="en-US" altLang="zh-CN" b="1" dirty="0">
                <a:solidFill>
                  <a:schemeClr val="accent5">
                    <a:lumMod val="10000"/>
                  </a:schemeClr>
                </a:solidFill>
              </a:rPr>
              <a:t>"&gt;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    &lt;div class="</a:t>
            </a:r>
            <a:r>
              <a:rPr lang="en-US" altLang="zh-CN" b="1" dirty="0">
                <a:solidFill>
                  <a:srgbClr val="FF0000"/>
                </a:solidFill>
              </a:rPr>
              <a:t>modal-content</a:t>
            </a:r>
            <a:r>
              <a:rPr lang="en-US" altLang="zh-CN" b="1" dirty="0">
                <a:solidFill>
                  <a:schemeClr val="accent5">
                    <a:lumMod val="10000"/>
                  </a:schemeClr>
                </a:solidFill>
              </a:rPr>
              <a:t>"&gt;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            &lt;div class="</a:t>
            </a:r>
            <a:r>
              <a:rPr lang="en-US" altLang="zh-CN" b="1" dirty="0">
                <a:solidFill>
                  <a:srgbClr val="FF0000"/>
                </a:solidFill>
              </a:rPr>
              <a:t>modal-header</a:t>
            </a:r>
            <a:r>
              <a:rPr lang="en-US" altLang="zh-CN" b="1" dirty="0">
                <a:solidFill>
                  <a:schemeClr val="accent5">
                    <a:lumMod val="10000"/>
                  </a:schemeClr>
                </a:solidFill>
              </a:rPr>
              <a:t>"&gt;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                &lt;button class="close" </a:t>
            </a:r>
            <a:r>
              <a:rPr lang="en-US" altLang="zh-CN" b="1" dirty="0">
                <a:solidFill>
                  <a:srgbClr val="FF0000"/>
                </a:solidFill>
              </a:rPr>
              <a:t>data-dismiss="modal</a:t>
            </a:r>
            <a:r>
              <a:rPr lang="en-US" altLang="zh-CN" b="1" dirty="0">
                <a:solidFill>
                  <a:schemeClr val="accent5">
                    <a:lumMod val="10000"/>
                  </a:schemeClr>
                </a:solidFill>
              </a:rPr>
              <a:t>"&gt;&amp;times</a:t>
            </a:r>
            <a:r>
              <a:rPr lang="en-US" altLang="zh-CN" b="1" dirty="0" smtClean="0">
                <a:solidFill>
                  <a:schemeClr val="accent5">
                    <a:lumMod val="10000"/>
                  </a:schemeClr>
                </a:solidFill>
              </a:rPr>
              <a:t>;&lt;/</a:t>
            </a:r>
            <a:r>
              <a:rPr lang="en-US" altLang="zh-CN" b="1" dirty="0">
                <a:solidFill>
                  <a:schemeClr val="accent5">
                    <a:lumMod val="10000"/>
                  </a:schemeClr>
                </a:solidFill>
              </a:rPr>
              <a:t>button&gt;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                &lt;h4 class="</a:t>
            </a:r>
            <a:r>
              <a:rPr lang="en-US" altLang="zh-CN" b="1" dirty="0">
                <a:solidFill>
                  <a:srgbClr val="FF0000"/>
                </a:solidFill>
              </a:rPr>
              <a:t>modal-title</a:t>
            </a:r>
            <a:r>
              <a:rPr lang="en-US" altLang="zh-CN" b="1" dirty="0">
                <a:solidFill>
                  <a:schemeClr val="accent5">
                    <a:lumMod val="10000"/>
                  </a:schemeClr>
                </a:solidFill>
              </a:rPr>
              <a:t>"&gt;</a:t>
            </a:r>
            <a:r>
              <a:rPr lang="zh-CN" altLang="en-US" b="1" dirty="0">
                <a:solidFill>
                  <a:schemeClr val="accent5">
                    <a:lumMod val="10000"/>
                  </a:schemeClr>
                </a:solidFill>
              </a:rPr>
              <a:t>我是标题</a:t>
            </a:r>
            <a:r>
              <a:rPr lang="en-US" altLang="zh-CN" b="1" dirty="0">
                <a:solidFill>
                  <a:schemeClr val="accent5">
                    <a:lumMod val="10000"/>
                  </a:schemeClr>
                </a:solidFill>
              </a:rPr>
              <a:t>&lt;/h4&gt;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            &lt;/div&gt;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            &lt;div class</a:t>
            </a:r>
            <a:r>
              <a:rPr lang="en-US" altLang="zh-CN" b="1" dirty="0" smtClean="0">
                <a:solidFill>
                  <a:schemeClr val="accent5">
                    <a:lumMod val="10000"/>
                  </a:schemeClr>
                </a:solidFill>
              </a:rPr>
              <a:t>=“</a:t>
            </a:r>
            <a:r>
              <a:rPr lang="en-US" altLang="zh-CN" b="1" dirty="0" smtClean="0">
                <a:solidFill>
                  <a:srgbClr val="FF0000"/>
                </a:solidFill>
              </a:rPr>
              <a:t>media-body</a:t>
            </a:r>
            <a:r>
              <a:rPr lang="en-US" altLang="zh-CN" b="1" dirty="0" smtClean="0">
                <a:solidFill>
                  <a:schemeClr val="accent5">
                    <a:lumMod val="10000"/>
                  </a:schemeClr>
                </a:solidFill>
              </a:rPr>
              <a:t>”&gt;…&lt;/</a:t>
            </a:r>
            <a:r>
              <a:rPr lang="en-US" altLang="zh-CN" b="1" dirty="0">
                <a:solidFill>
                  <a:schemeClr val="accent5">
                    <a:lumMod val="10000"/>
                  </a:schemeClr>
                </a:solidFill>
              </a:rPr>
              <a:t>div&gt;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            &lt;div class="</a:t>
            </a:r>
            <a:r>
              <a:rPr lang="en-US" altLang="zh-CN" b="1" dirty="0">
                <a:solidFill>
                  <a:srgbClr val="FF0000"/>
                </a:solidFill>
              </a:rPr>
              <a:t>modal-footer</a:t>
            </a:r>
            <a:r>
              <a:rPr lang="en-US" altLang="zh-CN" b="1" dirty="0" smtClean="0">
                <a:solidFill>
                  <a:schemeClr val="accent5">
                    <a:lumMod val="10000"/>
                  </a:schemeClr>
                </a:solidFill>
              </a:rPr>
              <a:t>"&gt;&lt;/</a:t>
            </a:r>
            <a:r>
              <a:rPr lang="en-US" altLang="zh-CN" b="1" dirty="0">
                <a:solidFill>
                  <a:schemeClr val="accent5">
                    <a:lumMod val="10000"/>
                  </a:schemeClr>
                </a:solidFill>
              </a:rPr>
              <a:t>div</a:t>
            </a:r>
            <a:r>
              <a:rPr lang="en-US" altLang="zh-CN" b="1" dirty="0" smtClean="0">
                <a:solidFill>
                  <a:schemeClr val="accent5">
                    <a:lumMod val="10000"/>
                  </a:schemeClr>
                </a:solidFill>
              </a:rPr>
              <a:t>&gt;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 </a:t>
            </a:r>
            <a:r>
              <a:rPr lang="en-US" altLang="zh-CN" b="1" dirty="0" smtClean="0">
                <a:solidFill>
                  <a:schemeClr val="accent5">
                    <a:lumMod val="10000"/>
                  </a:schemeClr>
                </a:solidFill>
              </a:rPr>
              <a:t>   &lt;/div&gt;…</a:t>
            </a:r>
          </a:p>
        </p:txBody>
      </p:sp>
      <p:grpSp>
        <p:nvGrpSpPr>
          <p:cNvPr id="12" name="组合 70"/>
          <p:cNvGrpSpPr>
            <a:grpSpLocks/>
          </p:cNvGrpSpPr>
          <p:nvPr/>
        </p:nvGrpSpPr>
        <p:grpSpPr bwMode="auto">
          <a:xfrm>
            <a:off x="84106" y="764704"/>
            <a:ext cx="1000125" cy="414337"/>
            <a:chOff x="1000100" y="2528843"/>
            <a:chExt cx="1000132" cy="414475"/>
          </a:xfrm>
        </p:grpSpPr>
        <p:pic>
          <p:nvPicPr>
            <p:cNvPr id="13" name="Picture 8" descr="E:\设计支持\模板设计\s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grpSp>
        <p:nvGrpSpPr>
          <p:cNvPr id="10" name="组合 18"/>
          <p:cNvGrpSpPr>
            <a:grpSpLocks/>
          </p:cNvGrpSpPr>
          <p:nvPr/>
        </p:nvGrpSpPr>
        <p:grpSpPr bwMode="auto">
          <a:xfrm>
            <a:off x="2843808" y="6093296"/>
            <a:ext cx="3551642" cy="428625"/>
            <a:chOff x="3143240" y="5143512"/>
            <a:chExt cx="4572032" cy="428628"/>
          </a:xfrm>
        </p:grpSpPr>
        <p:sp>
          <p:nvSpPr>
            <p:cNvPr id="11" name="圆角矩形 10"/>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5" name="圆角矩形 14"/>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6"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bwMode="auto">
            <a:xfrm>
              <a:off x="4855179" y="5187962"/>
              <a:ext cx="2299043"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a:solidFill>
                    <a:srgbClr val="FBFFFE"/>
                  </a:solidFill>
                  <a:latin typeface="微软雅黑" pitchFamily="34" charset="-122"/>
                  <a:ea typeface="微软雅黑" pitchFamily="34" charset="-122"/>
                </a:rPr>
                <a:t>2</a:t>
              </a:r>
              <a:r>
                <a:rPr lang="zh-CN" altLang="en-US" sz="1600" b="1" spc="300" dirty="0" smtClean="0">
                  <a:solidFill>
                    <a:srgbClr val="FBFFFE"/>
                  </a:solidFill>
                  <a:latin typeface="微软雅黑" pitchFamily="34" charset="-122"/>
                  <a:ea typeface="微软雅黑" pitchFamily="34" charset="-122"/>
                </a:rPr>
                <a:t>：模态框</a:t>
              </a:r>
              <a:endParaRPr lang="zh-CN" altLang="en-US" sz="1600" b="1" spc="300" dirty="0">
                <a:solidFill>
                  <a:srgbClr val="FBFFFE"/>
                </a:solidFill>
                <a:latin typeface="微软雅黑" pitchFamily="34" charset="-122"/>
                <a:ea typeface="微软雅黑" pitchFamily="34" charset="-122"/>
              </a:endParaRPr>
            </a:p>
          </p:txBody>
        </p:sp>
      </p:grpSp>
      <p:sp>
        <p:nvSpPr>
          <p:cNvPr id="6" name="灯片编号占位符 5"/>
          <p:cNvSpPr>
            <a:spLocks noGrp="1"/>
          </p:cNvSpPr>
          <p:nvPr>
            <p:ph type="sldNum" sz="quarter" idx="10"/>
          </p:nvPr>
        </p:nvSpPr>
        <p:spPr/>
        <p:txBody>
          <a:bodyPr/>
          <a:lstStyle/>
          <a:p>
            <a:pPr>
              <a:defRPr/>
            </a:pPr>
            <a:fld id="{D4C544AB-AF4C-4A74-B638-213FBE600845}" type="slidenum">
              <a:rPr lang="zh-CN" altLang="en-US" smtClean="0"/>
              <a:pPr>
                <a:defRPr/>
              </a:pPr>
              <a:t>10</a:t>
            </a:fld>
            <a:r>
              <a:rPr lang="en-US" altLang="zh-CN" smtClean="0"/>
              <a:t>/45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85170" y="286077"/>
            <a:ext cx="3979444" cy="523220"/>
          </a:xfrm>
        </p:spPr>
        <p:txBody>
          <a:bodyPr/>
          <a:lstStyle/>
          <a:p>
            <a:pPr>
              <a:defRPr/>
            </a:pPr>
            <a:r>
              <a:rPr lang="zh-CN" altLang="zh-CN" dirty="0"/>
              <a:t>模态框布局和</a:t>
            </a:r>
            <a:r>
              <a:rPr lang="zh-CN" altLang="zh-CN" dirty="0" smtClean="0"/>
              <a:t>样式</a:t>
            </a:r>
            <a:r>
              <a:rPr lang="en-US" altLang="zh-CN" dirty="0" smtClean="0"/>
              <a:t>2-1</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en-US" dirty="0" smtClean="0"/>
              <a:t>为什么模态框没有弹出？</a:t>
            </a:r>
            <a:endParaRPr lang="en-US" altLang="zh-CN" dirty="0" smtClean="0"/>
          </a:p>
          <a:p>
            <a:pPr>
              <a:defRPr/>
            </a:pPr>
            <a:endParaRPr lang="zh-CN" altLang="en-US" dirty="0"/>
          </a:p>
        </p:txBody>
      </p:sp>
      <p:grpSp>
        <p:nvGrpSpPr>
          <p:cNvPr id="6" name="组合 18"/>
          <p:cNvGrpSpPr>
            <a:grpSpLocks/>
          </p:cNvGrpSpPr>
          <p:nvPr/>
        </p:nvGrpSpPr>
        <p:grpSpPr bwMode="auto">
          <a:xfrm>
            <a:off x="2843808" y="6093296"/>
            <a:ext cx="3551642" cy="428625"/>
            <a:chOff x="3143240" y="5143512"/>
            <a:chExt cx="4572032" cy="428628"/>
          </a:xfrm>
        </p:grpSpPr>
        <p:sp>
          <p:nvSpPr>
            <p:cNvPr id="7" name="圆角矩形 6"/>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8" name="圆角矩形 7"/>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9"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bwMode="auto">
            <a:xfrm>
              <a:off x="4855179" y="5187962"/>
              <a:ext cx="2299043"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a:solidFill>
                    <a:srgbClr val="FBFFFE"/>
                  </a:solidFill>
                  <a:latin typeface="微软雅黑" pitchFamily="34" charset="-122"/>
                  <a:ea typeface="微软雅黑" pitchFamily="34" charset="-122"/>
                </a:rPr>
                <a:t>2</a:t>
              </a:r>
              <a:r>
                <a:rPr lang="zh-CN" altLang="en-US" sz="1600" b="1" spc="300" dirty="0" smtClean="0">
                  <a:solidFill>
                    <a:srgbClr val="FBFFFE"/>
                  </a:solidFill>
                  <a:latin typeface="微软雅黑" pitchFamily="34" charset="-122"/>
                  <a:ea typeface="微软雅黑" pitchFamily="34" charset="-122"/>
                </a:rPr>
                <a:t>：模态框</a:t>
              </a:r>
              <a:endParaRPr lang="zh-CN" altLang="en-US" sz="1600" b="1" spc="300" dirty="0">
                <a:solidFill>
                  <a:srgbClr val="FBFFFE"/>
                </a:solidFill>
                <a:latin typeface="微软雅黑" pitchFamily="34" charset="-122"/>
                <a:ea typeface="微软雅黑" pitchFamily="34" charset="-122"/>
              </a:endParaRPr>
            </a:p>
          </p:txBody>
        </p:sp>
      </p:grpSp>
      <p:sp>
        <p:nvSpPr>
          <p:cNvPr id="12" name="AutoShape 7"/>
          <p:cNvSpPr>
            <a:spLocks noChangeArrowheads="1"/>
          </p:cNvSpPr>
          <p:nvPr/>
        </p:nvSpPr>
        <p:spPr bwMode="auto">
          <a:xfrm>
            <a:off x="837826" y="1921962"/>
            <a:ext cx="7838630" cy="2947198"/>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&lt;script </a:t>
            </a:r>
            <a:r>
              <a:rPr lang="en-US" altLang="zh-CN" b="1" dirty="0" err="1">
                <a:solidFill>
                  <a:schemeClr val="accent5">
                    <a:lumMod val="10000"/>
                  </a:schemeClr>
                </a:solidFill>
                <a:latin typeface="+mn-lt"/>
              </a:rPr>
              <a:t>src</a:t>
            </a:r>
            <a:r>
              <a:rPr lang="en-US" altLang="zh-CN" b="1" dirty="0">
                <a:solidFill>
                  <a:schemeClr val="accent5">
                    <a:lumMod val="10000"/>
                  </a:schemeClr>
                </a:solidFill>
                <a:latin typeface="+mn-lt"/>
              </a:rPr>
              <a:t>="</a:t>
            </a:r>
            <a:r>
              <a:rPr lang="en-US" altLang="zh-CN" b="1" dirty="0" err="1">
                <a:solidFill>
                  <a:schemeClr val="accent5">
                    <a:lumMod val="10000"/>
                  </a:schemeClr>
                </a:solidFill>
                <a:latin typeface="+mn-lt"/>
              </a:rPr>
              <a:t>js</a:t>
            </a:r>
            <a:r>
              <a:rPr lang="en-US" altLang="zh-CN" b="1" dirty="0">
                <a:solidFill>
                  <a:schemeClr val="accent5">
                    <a:lumMod val="10000"/>
                  </a:schemeClr>
                </a:solidFill>
                <a:latin typeface="+mn-lt"/>
              </a:rPr>
              <a:t>/jquery-1.12.4.js"&gt;&lt;/script&gt;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&lt;script </a:t>
            </a:r>
            <a:r>
              <a:rPr lang="en-US" altLang="zh-CN" b="1" dirty="0" err="1">
                <a:solidFill>
                  <a:schemeClr val="accent5">
                    <a:lumMod val="10000"/>
                  </a:schemeClr>
                </a:solidFill>
                <a:latin typeface="+mn-lt"/>
              </a:rPr>
              <a:t>src</a:t>
            </a:r>
            <a:r>
              <a:rPr lang="en-US" altLang="zh-CN" b="1" dirty="0">
                <a:solidFill>
                  <a:schemeClr val="accent5">
                    <a:lumMod val="10000"/>
                  </a:schemeClr>
                </a:solidFill>
                <a:latin typeface="+mn-lt"/>
              </a:rPr>
              <a:t>='</a:t>
            </a:r>
            <a:r>
              <a:rPr lang="en-US" altLang="zh-CN" b="1" dirty="0" err="1">
                <a:solidFill>
                  <a:schemeClr val="accent5">
                    <a:lumMod val="10000"/>
                  </a:schemeClr>
                </a:solidFill>
                <a:latin typeface="+mn-lt"/>
              </a:rPr>
              <a:t>js</a:t>
            </a:r>
            <a:r>
              <a:rPr lang="en-US" altLang="zh-CN" b="1" dirty="0">
                <a:solidFill>
                  <a:schemeClr val="accent5">
                    <a:lumMod val="10000"/>
                  </a:schemeClr>
                </a:solidFill>
                <a:latin typeface="+mn-lt"/>
              </a:rPr>
              <a:t>/bootstrap.js'&gt;&lt;/script&gt;</a:t>
            </a:r>
          </a:p>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&lt;</a:t>
            </a:r>
            <a:r>
              <a:rPr lang="en-US" altLang="zh-CN" b="1" dirty="0">
                <a:solidFill>
                  <a:schemeClr val="accent5">
                    <a:lumMod val="10000"/>
                  </a:schemeClr>
                </a:solidFill>
                <a:latin typeface="+mn-lt"/>
              </a:rPr>
              <a:t>script&gt;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a:t>
            </a:r>
            <a:r>
              <a:rPr lang="zh-CN" altLang="en-US" b="1" dirty="0">
                <a:solidFill>
                  <a:schemeClr val="accent5">
                    <a:lumMod val="10000"/>
                  </a:schemeClr>
                </a:solidFill>
                <a:latin typeface="+mn-lt"/>
              </a:rPr>
              <a:t>默认弹出（激活弹窗）</a:t>
            </a:r>
          </a:p>
          <a:p>
            <a:pPr marL="342900" indent="-342900" eaLnBrk="0" hangingPunct="0">
              <a:lnSpc>
                <a:spcPct val="150000"/>
              </a:lnSpc>
              <a:spcBef>
                <a:spcPct val="20000"/>
              </a:spcBef>
              <a:buClr>
                <a:schemeClr val="tx2"/>
              </a:buClr>
              <a:defRPr/>
            </a:pPr>
            <a:r>
              <a:rPr lang="zh-CN" altLang="en-US" b="1" dirty="0">
                <a:solidFill>
                  <a:schemeClr val="accent5">
                    <a:lumMod val="10000"/>
                  </a:schemeClr>
                </a:solidFill>
                <a:latin typeface="+mn-lt"/>
              </a:rPr>
              <a:t>    </a:t>
            </a:r>
            <a:r>
              <a:rPr lang="en-US" altLang="zh-CN" b="1" dirty="0">
                <a:solidFill>
                  <a:srgbClr val="FF0000"/>
                </a:solidFill>
                <a:latin typeface="+mn-lt"/>
              </a:rPr>
              <a:t>$('.modal').modal();</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&lt;/script&gt;</a:t>
            </a:r>
          </a:p>
        </p:txBody>
      </p:sp>
      <p:grpSp>
        <p:nvGrpSpPr>
          <p:cNvPr id="14" name="组合 13"/>
          <p:cNvGrpSpPr/>
          <p:nvPr/>
        </p:nvGrpSpPr>
        <p:grpSpPr>
          <a:xfrm>
            <a:off x="135293" y="764704"/>
            <a:ext cx="1058046" cy="528644"/>
            <a:chOff x="928662" y="2571744"/>
            <a:chExt cx="1058046" cy="528644"/>
          </a:xfrm>
        </p:grpSpPr>
        <p:sp>
          <p:nvSpPr>
            <p:cNvPr id="15" name="TextBox 13"/>
            <p:cNvSpPr txBox="1"/>
            <p:nvPr/>
          </p:nvSpPr>
          <p:spPr bwMode="auto">
            <a:xfrm>
              <a:off x="1285875" y="2622550"/>
              <a:ext cx="700833" cy="400110"/>
            </a:xfrm>
            <a:prstGeom prst="rect">
              <a:avLst/>
            </a:prstGeom>
            <a:noFill/>
            <a:effectLst>
              <a:outerShdw blurRad="25400" dist="12700" dir="5400000" algn="t" rotWithShape="0">
                <a:prstClr val="black">
                  <a:alpha val="40000"/>
                </a:prstClr>
              </a:outerShdw>
            </a:effectLst>
          </p:spPr>
          <p:txBody>
            <a:bodyPr wrap="none"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2000" b="1" dirty="0" smtClean="0">
                  <a:latin typeface="黑体" pitchFamily="49" charset="-122"/>
                  <a:ea typeface="黑体" pitchFamily="49" charset="-122"/>
                </a:rPr>
                <a:t>思考</a:t>
              </a:r>
              <a:endParaRPr lang="zh-CN" altLang="en-US" sz="2000" b="1" dirty="0">
                <a:latin typeface="黑体" pitchFamily="49" charset="-122"/>
                <a:ea typeface="黑体" pitchFamily="49" charset="-122"/>
              </a:endParaRPr>
            </a:p>
          </p:txBody>
        </p:sp>
        <p:pic>
          <p:nvPicPr>
            <p:cNvPr id="16" name="Picture 4" descr="\\prdsoftlab\Softlab\034\07.png"/>
            <p:cNvPicPr>
              <a:picLocks noChangeAspect="1" noChangeArrowheads="1"/>
            </p:cNvPicPr>
            <p:nvPr/>
          </p:nvPicPr>
          <p:blipFill>
            <a:blip r:embed="rId4" cstate="print"/>
            <a:srcRect/>
            <a:stretch>
              <a:fillRect/>
            </a:stretch>
          </p:blipFill>
          <p:spPr bwMode="auto">
            <a:xfrm>
              <a:off x="928662" y="2571744"/>
              <a:ext cx="528644" cy="528644"/>
            </a:xfrm>
            <a:prstGeom prst="rect">
              <a:avLst/>
            </a:prstGeom>
            <a:noFill/>
          </p:spPr>
        </p:pic>
      </p:grpSp>
      <p:grpSp>
        <p:nvGrpSpPr>
          <p:cNvPr id="17" name="组合 70"/>
          <p:cNvGrpSpPr>
            <a:grpSpLocks/>
          </p:cNvGrpSpPr>
          <p:nvPr/>
        </p:nvGrpSpPr>
        <p:grpSpPr bwMode="auto">
          <a:xfrm>
            <a:off x="35496" y="1484784"/>
            <a:ext cx="1000125" cy="414337"/>
            <a:chOff x="1000100" y="2528843"/>
            <a:chExt cx="1000132" cy="414475"/>
          </a:xfrm>
        </p:grpSpPr>
        <p:pic>
          <p:nvPicPr>
            <p:cNvPr id="18" name="Picture 8" descr="E:\设计支持\模板设计\s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pic>
        <p:nvPicPr>
          <p:cNvPr id="20" name="Picture 2" descr="C:\Users\yaling.he\Desktop\Chapter04 截图\图4.3　普通的模态框.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3411" y="3141437"/>
            <a:ext cx="5184077" cy="2494418"/>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11</a:t>
            </a:fld>
            <a:r>
              <a:rPr lang="en-US" altLang="zh-CN" smtClean="0"/>
              <a:t>/45</a:t>
            </a:r>
            <a:endParaRPr lang="zh-CN" altLang="en-US" dirty="0"/>
          </a:p>
        </p:txBody>
      </p:sp>
    </p:spTree>
    <p:extLst>
      <p:ext uri="{BB962C8B-B14F-4D97-AF65-F5344CB8AC3E}">
        <p14:creationId xmlns:p14="http://schemas.microsoft.com/office/powerpoint/2010/main" val="250863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left)">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32041" y="286077"/>
            <a:ext cx="4032572" cy="523220"/>
          </a:xfrm>
        </p:spPr>
        <p:txBody>
          <a:bodyPr/>
          <a:lstStyle/>
          <a:p>
            <a:pPr>
              <a:defRPr/>
            </a:pPr>
            <a:r>
              <a:rPr lang="zh-CN" altLang="zh-CN" dirty="0"/>
              <a:t>模态框布局和</a:t>
            </a:r>
            <a:r>
              <a:rPr lang="zh-CN" altLang="zh-CN" dirty="0" smtClean="0"/>
              <a:t>样式</a:t>
            </a:r>
            <a:r>
              <a:rPr lang="en-US" altLang="zh-CN" dirty="0" smtClean="0"/>
              <a:t>2-2</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zh-CN" dirty="0" smtClean="0"/>
              <a:t>通过按钮</a:t>
            </a:r>
            <a:r>
              <a:rPr lang="zh-CN" altLang="zh-CN" dirty="0"/>
              <a:t>触发弹</a:t>
            </a:r>
            <a:r>
              <a:rPr lang="zh-CN" altLang="zh-CN" dirty="0" smtClean="0"/>
              <a:t>出模态框</a:t>
            </a:r>
            <a:endParaRPr lang="en-US" altLang="zh-CN" dirty="0" smtClean="0"/>
          </a:p>
          <a:p>
            <a:pPr>
              <a:defRPr/>
            </a:pPr>
            <a:endParaRPr lang="en-US" altLang="zh-CN" dirty="0"/>
          </a:p>
          <a:p>
            <a:pPr>
              <a:defRPr/>
            </a:pPr>
            <a:endParaRPr lang="en-US" altLang="zh-CN" dirty="0" smtClean="0"/>
          </a:p>
          <a:p>
            <a:pPr>
              <a:defRPr/>
            </a:pPr>
            <a:endParaRPr lang="en-US" altLang="zh-CN" dirty="0"/>
          </a:p>
          <a:p>
            <a:pPr marL="0" indent="0">
              <a:buNone/>
              <a:defRPr/>
            </a:pPr>
            <a:endParaRPr lang="en-US" altLang="zh-CN" dirty="0"/>
          </a:p>
          <a:p>
            <a:pPr marL="0" indent="0">
              <a:buNone/>
              <a:defRPr/>
            </a:pPr>
            <a:endParaRPr lang="en-US" altLang="zh-CN" dirty="0"/>
          </a:p>
          <a:p>
            <a:r>
              <a:rPr lang="zh-CN" altLang="zh-CN" dirty="0"/>
              <a:t>不要在一个模态框上重叠另外一个模态框，要想同时支持多个模态框，需要自己写额外的代码来</a:t>
            </a:r>
            <a:r>
              <a:rPr lang="zh-CN" altLang="zh-CN" dirty="0" smtClean="0"/>
              <a:t>实现</a:t>
            </a:r>
            <a:endParaRPr lang="zh-CN" altLang="zh-CN" dirty="0"/>
          </a:p>
          <a:p>
            <a:r>
              <a:rPr lang="zh-CN" altLang="zh-CN" dirty="0" smtClean="0"/>
              <a:t>一定</a:t>
            </a:r>
            <a:r>
              <a:rPr lang="zh-CN" altLang="zh-CN" dirty="0"/>
              <a:t>要将模态框的</a:t>
            </a:r>
            <a:r>
              <a:rPr lang="en-US" altLang="zh-CN" dirty="0"/>
              <a:t>HTML</a:t>
            </a:r>
            <a:r>
              <a:rPr lang="zh-CN" altLang="zh-CN" dirty="0"/>
              <a:t>代码放在文档的最高层内（尽量作为</a:t>
            </a:r>
            <a:r>
              <a:rPr lang="en-US" altLang="zh-CN" dirty="0"/>
              <a:t>body</a:t>
            </a:r>
            <a:r>
              <a:rPr lang="zh-CN" altLang="zh-CN" dirty="0"/>
              <a:t>标签的直接子元素），以避免其他组件影响模态框的展现和功能</a:t>
            </a:r>
            <a:endParaRPr lang="en-US" altLang="zh-CN" dirty="0" smtClean="0"/>
          </a:p>
          <a:p>
            <a:pPr>
              <a:defRPr/>
            </a:pPr>
            <a:endParaRPr lang="en-US" altLang="zh-CN" dirty="0" smtClean="0"/>
          </a:p>
          <a:p>
            <a:pPr>
              <a:defRPr/>
            </a:pPr>
            <a:endParaRPr lang="en-US" altLang="zh-CN" dirty="0" smtClean="0"/>
          </a:p>
        </p:txBody>
      </p:sp>
      <p:sp>
        <p:nvSpPr>
          <p:cNvPr id="17" name="AutoShape 4"/>
          <p:cNvSpPr>
            <a:spLocks noChangeArrowheads="1"/>
          </p:cNvSpPr>
          <p:nvPr/>
        </p:nvSpPr>
        <p:spPr bwMode="auto">
          <a:xfrm>
            <a:off x="72008" y="1772816"/>
            <a:ext cx="8964488" cy="923330"/>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lIns="72000" rIns="72000">
            <a:spAutoFit/>
          </a:bodyPr>
          <a:lstStyle/>
          <a:p>
            <a:pPr defTabSz="723900">
              <a:lnSpc>
                <a:spcPct val="150000"/>
              </a:lnSpc>
              <a:buClr>
                <a:schemeClr val="folHlink"/>
              </a:buClr>
              <a:buSzPct val="60000"/>
              <a:tabLst>
                <a:tab pos="444500" algn="l"/>
              </a:tabLst>
              <a:defRPr/>
            </a:pPr>
            <a:r>
              <a:rPr lang="en-US" altLang="zh-CN" b="1" dirty="0">
                <a:solidFill>
                  <a:schemeClr val="accent5">
                    <a:lumMod val="10000"/>
                  </a:schemeClr>
                </a:solidFill>
              </a:rPr>
              <a:t>&lt;button class="</a:t>
            </a:r>
            <a:r>
              <a:rPr lang="en-US" altLang="zh-CN" b="1" dirty="0" err="1">
                <a:solidFill>
                  <a:schemeClr val="accent5">
                    <a:lumMod val="10000"/>
                  </a:schemeClr>
                </a:solidFill>
              </a:rPr>
              <a:t>btn</a:t>
            </a:r>
            <a:r>
              <a:rPr lang="en-US" altLang="zh-CN" b="1" dirty="0">
                <a:solidFill>
                  <a:schemeClr val="accent5">
                    <a:lumMod val="10000"/>
                  </a:schemeClr>
                </a:solidFill>
              </a:rPr>
              <a:t> </a:t>
            </a:r>
            <a:r>
              <a:rPr lang="en-US" altLang="zh-CN" b="1" dirty="0" err="1">
                <a:solidFill>
                  <a:schemeClr val="accent5">
                    <a:lumMod val="10000"/>
                  </a:schemeClr>
                </a:solidFill>
              </a:rPr>
              <a:t>btn</a:t>
            </a:r>
            <a:r>
              <a:rPr lang="en-US" altLang="zh-CN" b="1" dirty="0">
                <a:solidFill>
                  <a:schemeClr val="accent5">
                    <a:lumMod val="10000"/>
                  </a:schemeClr>
                </a:solidFill>
              </a:rPr>
              <a:t>-primary" </a:t>
            </a:r>
            <a:r>
              <a:rPr lang="en-US" altLang="zh-CN" b="1" dirty="0">
                <a:solidFill>
                  <a:srgbClr val="FF0000"/>
                </a:solidFill>
              </a:rPr>
              <a:t>data-toggle="modal" data-target="#</a:t>
            </a:r>
            <a:r>
              <a:rPr lang="en-US" altLang="zh-CN" b="1" dirty="0" err="1">
                <a:solidFill>
                  <a:srgbClr val="FF0000"/>
                </a:solidFill>
              </a:rPr>
              <a:t>mymodal</a:t>
            </a:r>
            <a:r>
              <a:rPr lang="en-US" altLang="zh-CN" b="1" dirty="0">
                <a:solidFill>
                  <a:srgbClr val="FF0000"/>
                </a:solidFill>
              </a:rPr>
              <a:t>"</a:t>
            </a:r>
            <a:r>
              <a:rPr lang="en-US" altLang="zh-CN" b="1" dirty="0">
                <a:solidFill>
                  <a:schemeClr val="accent5">
                    <a:lumMod val="10000"/>
                  </a:schemeClr>
                </a:solidFill>
              </a:rPr>
              <a:t>&gt;</a:t>
            </a:r>
            <a:r>
              <a:rPr lang="zh-CN" altLang="en-US" b="1" dirty="0">
                <a:solidFill>
                  <a:schemeClr val="accent5">
                    <a:lumMod val="10000"/>
                  </a:schemeClr>
                </a:solidFill>
              </a:rPr>
              <a:t>点击按钮触发弹框</a:t>
            </a:r>
            <a:r>
              <a:rPr lang="en-US" altLang="zh-CN" b="1" dirty="0">
                <a:solidFill>
                  <a:schemeClr val="accent5">
                    <a:lumMod val="10000"/>
                  </a:schemeClr>
                </a:solidFill>
              </a:rPr>
              <a:t>2&lt;/button&gt;</a:t>
            </a:r>
            <a:endParaRPr lang="en-US" altLang="zh-CN" b="1" dirty="0" smtClean="0">
              <a:solidFill>
                <a:schemeClr val="accent5">
                  <a:lumMod val="10000"/>
                </a:schemeClr>
              </a:solidFill>
            </a:endParaRPr>
          </a:p>
        </p:txBody>
      </p:sp>
      <p:sp>
        <p:nvSpPr>
          <p:cNvPr id="18" name="AutoShape 4"/>
          <p:cNvSpPr>
            <a:spLocks noChangeArrowheads="1"/>
          </p:cNvSpPr>
          <p:nvPr/>
        </p:nvSpPr>
        <p:spPr bwMode="auto">
          <a:xfrm>
            <a:off x="46262" y="2780928"/>
            <a:ext cx="8964488" cy="923330"/>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lIns="72000" rIns="72000">
            <a:spAutoFit/>
          </a:bodyPr>
          <a:lstStyle/>
          <a:p>
            <a:pPr defTabSz="723900">
              <a:lnSpc>
                <a:spcPct val="150000"/>
              </a:lnSpc>
              <a:buClr>
                <a:schemeClr val="folHlink"/>
              </a:buClr>
              <a:buSzPct val="60000"/>
              <a:tabLst>
                <a:tab pos="444500" algn="l"/>
              </a:tabLst>
              <a:defRPr/>
            </a:pPr>
            <a:r>
              <a:rPr lang="en-US" altLang="zh-CN" b="1" dirty="0">
                <a:solidFill>
                  <a:schemeClr val="accent5">
                    <a:lumMod val="10000"/>
                  </a:schemeClr>
                </a:solidFill>
              </a:rPr>
              <a:t>&lt;a </a:t>
            </a:r>
            <a:r>
              <a:rPr lang="en-US" altLang="zh-CN" b="1" dirty="0" err="1">
                <a:solidFill>
                  <a:schemeClr val="accent5">
                    <a:lumMod val="10000"/>
                  </a:schemeClr>
                </a:solidFill>
              </a:rPr>
              <a:t>href</a:t>
            </a:r>
            <a:r>
              <a:rPr lang="en-US" altLang="zh-CN" b="1" dirty="0">
                <a:solidFill>
                  <a:schemeClr val="accent5">
                    <a:lumMod val="10000"/>
                  </a:schemeClr>
                </a:solidFill>
              </a:rPr>
              <a:t>="</a:t>
            </a:r>
            <a:r>
              <a:rPr lang="en-US" altLang="zh-CN" b="1" dirty="0">
                <a:solidFill>
                  <a:srgbClr val="FF0000"/>
                </a:solidFill>
              </a:rPr>
              <a:t>#</a:t>
            </a:r>
            <a:r>
              <a:rPr lang="en-US" altLang="zh-CN" b="1" dirty="0" err="1">
                <a:solidFill>
                  <a:srgbClr val="FF0000"/>
                </a:solidFill>
              </a:rPr>
              <a:t>mymodal</a:t>
            </a:r>
            <a:r>
              <a:rPr lang="en-US" altLang="zh-CN" b="1" dirty="0">
                <a:solidFill>
                  <a:schemeClr val="accent5">
                    <a:lumMod val="10000"/>
                  </a:schemeClr>
                </a:solidFill>
              </a:rPr>
              <a:t>" class="</a:t>
            </a:r>
            <a:r>
              <a:rPr lang="en-US" altLang="zh-CN" b="1" dirty="0" err="1">
                <a:solidFill>
                  <a:schemeClr val="accent5">
                    <a:lumMod val="10000"/>
                  </a:schemeClr>
                </a:solidFill>
              </a:rPr>
              <a:t>btn</a:t>
            </a:r>
            <a:r>
              <a:rPr lang="en-US" altLang="zh-CN" b="1" dirty="0">
                <a:solidFill>
                  <a:schemeClr val="accent5">
                    <a:lumMod val="10000"/>
                  </a:schemeClr>
                </a:solidFill>
              </a:rPr>
              <a:t> </a:t>
            </a:r>
            <a:r>
              <a:rPr lang="en-US" altLang="zh-CN" b="1" dirty="0" err="1">
                <a:solidFill>
                  <a:schemeClr val="accent5">
                    <a:lumMod val="10000"/>
                  </a:schemeClr>
                </a:solidFill>
              </a:rPr>
              <a:t>btn</a:t>
            </a:r>
            <a:r>
              <a:rPr lang="en-US" altLang="zh-CN" b="1" dirty="0">
                <a:solidFill>
                  <a:schemeClr val="accent5">
                    <a:lumMod val="10000"/>
                  </a:schemeClr>
                </a:solidFill>
              </a:rPr>
              <a:t>-primary" </a:t>
            </a:r>
            <a:r>
              <a:rPr lang="en-US" altLang="zh-CN" b="1" dirty="0">
                <a:solidFill>
                  <a:srgbClr val="FF0000"/>
                </a:solidFill>
              </a:rPr>
              <a:t>data-toggle="modal"</a:t>
            </a:r>
            <a:r>
              <a:rPr lang="en-US" altLang="zh-CN" b="1" dirty="0"/>
              <a:t>&gt;</a:t>
            </a:r>
            <a:r>
              <a:rPr lang="zh-CN" altLang="en-US" b="1" dirty="0">
                <a:solidFill>
                  <a:schemeClr val="accent5">
                    <a:lumMod val="10000"/>
                  </a:schemeClr>
                </a:solidFill>
              </a:rPr>
              <a:t>点击按钮触发弹</a:t>
            </a:r>
            <a:r>
              <a:rPr lang="zh-CN" altLang="en-US" b="1" dirty="0" smtClean="0">
                <a:solidFill>
                  <a:schemeClr val="accent5">
                    <a:lumMod val="10000"/>
                  </a:schemeClr>
                </a:solidFill>
              </a:rPr>
              <a:t>框</a:t>
            </a:r>
            <a:r>
              <a:rPr lang="en-US" altLang="zh-CN" b="1" dirty="0" smtClean="0">
                <a:solidFill>
                  <a:schemeClr val="accent5">
                    <a:lumMod val="10000"/>
                  </a:schemeClr>
                </a:solidFill>
              </a:rPr>
              <a:t>2&lt;/</a:t>
            </a:r>
            <a:r>
              <a:rPr lang="en-US" altLang="zh-CN" b="1" dirty="0">
                <a:solidFill>
                  <a:schemeClr val="accent5">
                    <a:lumMod val="10000"/>
                  </a:schemeClr>
                </a:solidFill>
              </a:rPr>
              <a:t>a&gt;</a:t>
            </a:r>
            <a:endParaRPr lang="en-US" altLang="zh-CN" b="1" dirty="0" smtClean="0">
              <a:solidFill>
                <a:schemeClr val="accent5">
                  <a:lumMod val="10000"/>
                </a:schemeClr>
              </a:solidFill>
            </a:endParaRPr>
          </a:p>
        </p:txBody>
      </p:sp>
      <p:pic>
        <p:nvPicPr>
          <p:cNvPr id="2050" name="Picture 2" descr="C:\Users\yaling.he\Desktop\Chapter04 截图\图4.4　按钮触发模态框.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3891607"/>
            <a:ext cx="5924030" cy="270892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组合 68"/>
          <p:cNvGrpSpPr>
            <a:grpSpLocks/>
          </p:cNvGrpSpPr>
          <p:nvPr/>
        </p:nvGrpSpPr>
        <p:grpSpPr bwMode="auto">
          <a:xfrm>
            <a:off x="0" y="3806750"/>
            <a:ext cx="1057275" cy="414338"/>
            <a:chOff x="1000100" y="3950459"/>
            <a:chExt cx="1058023" cy="414475"/>
          </a:xfrm>
        </p:grpSpPr>
        <p:pic>
          <p:nvPicPr>
            <p:cNvPr id="21" name="Picture 1" descr="E:\设计支持\模板设计\Z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00" y="3950459"/>
              <a:ext cx="463239"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p:nvPr/>
          </p:nvSpPr>
          <p:spPr>
            <a:xfrm>
              <a:off x="1357540" y="3958400"/>
              <a:ext cx="700583" cy="398594"/>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注意</a:t>
              </a:r>
            </a:p>
          </p:txBody>
        </p:sp>
      </p:gr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12</a:t>
            </a:fld>
            <a:r>
              <a:rPr lang="en-US" altLang="zh-CN" smtClean="0"/>
              <a:t>/45</a:t>
            </a:r>
            <a:endParaRPr lang="zh-CN" altLang="en-US" dirty="0"/>
          </a:p>
        </p:txBody>
      </p:sp>
    </p:spTree>
    <p:extLst>
      <p:ext uri="{BB962C8B-B14F-4D97-AF65-F5344CB8AC3E}">
        <p14:creationId xmlns:p14="http://schemas.microsoft.com/office/powerpoint/2010/main" val="2897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wipe(left)">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2050"/>
                                        </p:tgtEl>
                                        <p:attrNameLst>
                                          <p:attrName>style.visibility</p:attrName>
                                        </p:attrNameLst>
                                      </p:cBhvr>
                                      <p:to>
                                        <p:strVal val="hidden"/>
                                      </p:to>
                                    </p:set>
                                  </p:childTnLst>
                                </p:cTn>
                              </p:par>
                              <p:par>
                                <p:cTn id="22" presetID="22" presetClass="entr" presetSubtype="8"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left)">
                                      <p:cBhvr>
                                        <p:cTn id="28" dur="500"/>
                                        <p:tgtEl>
                                          <p:spTgt spid="3">
                                            <p:txEl>
                                              <p:pRg st="6" end="6"/>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wipe(left)">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15073" y="286077"/>
            <a:ext cx="2749539" cy="523220"/>
          </a:xfrm>
        </p:spPr>
        <p:txBody>
          <a:bodyPr/>
          <a:lstStyle/>
          <a:p>
            <a:pPr>
              <a:defRPr/>
            </a:pPr>
            <a:r>
              <a:rPr lang="zh-CN" altLang="zh-CN" dirty="0"/>
              <a:t>模态框尺寸</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zh-CN" dirty="0"/>
              <a:t>模态框也和按钮或其他组件一样也可以设置它的大小尺寸</a:t>
            </a:r>
            <a:endParaRPr lang="zh-CN" altLang="en-US" dirty="0"/>
          </a:p>
        </p:txBody>
      </p:sp>
      <p:sp>
        <p:nvSpPr>
          <p:cNvPr id="6" name="AutoShape 4"/>
          <p:cNvSpPr>
            <a:spLocks noChangeArrowheads="1"/>
          </p:cNvSpPr>
          <p:nvPr/>
        </p:nvSpPr>
        <p:spPr bwMode="auto">
          <a:xfrm>
            <a:off x="72008" y="2276872"/>
            <a:ext cx="8964488" cy="3416320"/>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lIns="72000" rIns="72000">
            <a:spAutoFit/>
          </a:bodyPr>
          <a:lstStyle/>
          <a:p>
            <a:pPr defTabSz="723900">
              <a:lnSpc>
                <a:spcPct val="150000"/>
              </a:lnSpc>
              <a:buClr>
                <a:schemeClr val="folHlink"/>
              </a:buClr>
              <a:buSzPct val="60000"/>
              <a:tabLst>
                <a:tab pos="444500" algn="l"/>
              </a:tabLst>
              <a:defRPr/>
            </a:pPr>
            <a:r>
              <a:rPr lang="en-US" altLang="zh-CN" b="1" dirty="0">
                <a:solidFill>
                  <a:schemeClr val="accent5">
                    <a:lumMod val="10000"/>
                  </a:schemeClr>
                </a:solidFill>
              </a:rPr>
              <a:t>&lt;a </a:t>
            </a:r>
            <a:r>
              <a:rPr lang="en-US" altLang="zh-CN" b="1" dirty="0" err="1">
                <a:solidFill>
                  <a:schemeClr val="accent5">
                    <a:lumMod val="10000"/>
                  </a:schemeClr>
                </a:solidFill>
              </a:rPr>
              <a:t>href</a:t>
            </a:r>
            <a:r>
              <a:rPr lang="en-US" altLang="zh-CN" b="1" dirty="0">
                <a:solidFill>
                  <a:schemeClr val="accent5">
                    <a:lumMod val="10000"/>
                  </a:schemeClr>
                </a:solidFill>
              </a:rPr>
              <a:t>="</a:t>
            </a:r>
            <a:r>
              <a:rPr lang="en-US" altLang="zh-CN" b="1" dirty="0">
                <a:solidFill>
                  <a:srgbClr val="FF0000"/>
                </a:solidFill>
              </a:rPr>
              <a:t>#mymodal1</a:t>
            </a:r>
            <a:r>
              <a:rPr lang="en-US" altLang="zh-CN" b="1" dirty="0">
                <a:solidFill>
                  <a:schemeClr val="accent5">
                    <a:lumMod val="10000"/>
                  </a:schemeClr>
                </a:solidFill>
              </a:rPr>
              <a:t>" class="</a:t>
            </a:r>
            <a:r>
              <a:rPr lang="en-US" altLang="zh-CN" b="1" dirty="0" err="1">
                <a:solidFill>
                  <a:schemeClr val="accent5">
                    <a:lumMod val="10000"/>
                  </a:schemeClr>
                </a:solidFill>
              </a:rPr>
              <a:t>btn</a:t>
            </a:r>
            <a:r>
              <a:rPr lang="en-US" altLang="zh-CN" b="1" dirty="0">
                <a:solidFill>
                  <a:schemeClr val="accent5">
                    <a:lumMod val="10000"/>
                  </a:schemeClr>
                </a:solidFill>
              </a:rPr>
              <a:t> </a:t>
            </a:r>
            <a:r>
              <a:rPr lang="en-US" altLang="zh-CN" b="1" dirty="0" err="1">
                <a:solidFill>
                  <a:schemeClr val="accent5">
                    <a:lumMod val="10000"/>
                  </a:schemeClr>
                </a:solidFill>
              </a:rPr>
              <a:t>btn</a:t>
            </a:r>
            <a:r>
              <a:rPr lang="en-US" altLang="zh-CN" b="1" dirty="0">
                <a:solidFill>
                  <a:schemeClr val="accent5">
                    <a:lumMod val="10000"/>
                  </a:schemeClr>
                </a:solidFill>
              </a:rPr>
              <a:t>-primary" data-toggle="modal"&gt;</a:t>
            </a:r>
            <a:r>
              <a:rPr lang="zh-CN" altLang="en-US" b="1" dirty="0">
                <a:solidFill>
                  <a:schemeClr val="accent5">
                    <a:lumMod val="10000"/>
                  </a:schemeClr>
                </a:solidFill>
              </a:rPr>
              <a:t>大尺寸模态框</a:t>
            </a:r>
            <a:r>
              <a:rPr lang="en-US" altLang="zh-CN" b="1" dirty="0">
                <a:solidFill>
                  <a:schemeClr val="accent5">
                    <a:lumMod val="10000"/>
                  </a:schemeClr>
                </a:solidFill>
              </a:rPr>
              <a:t>&lt;/a&gt;</a:t>
            </a:r>
          </a:p>
          <a:p>
            <a:pPr defTabSz="723900">
              <a:lnSpc>
                <a:spcPct val="150000"/>
              </a:lnSpc>
              <a:buClr>
                <a:schemeClr val="folHlink"/>
              </a:buClr>
              <a:buSzPct val="60000"/>
              <a:tabLst>
                <a:tab pos="444500" algn="l"/>
              </a:tabLst>
              <a:defRPr/>
            </a:pPr>
            <a:r>
              <a:rPr lang="en-US" altLang="zh-CN" b="1" dirty="0" smtClean="0">
                <a:solidFill>
                  <a:schemeClr val="accent5">
                    <a:lumMod val="10000"/>
                  </a:schemeClr>
                </a:solidFill>
              </a:rPr>
              <a:t>&lt;!--</a:t>
            </a:r>
            <a:r>
              <a:rPr lang="zh-CN" altLang="en-US" b="1" dirty="0">
                <a:solidFill>
                  <a:schemeClr val="accent5">
                    <a:lumMod val="10000"/>
                  </a:schemeClr>
                </a:solidFill>
              </a:rPr>
              <a:t>弹出的大模态框</a:t>
            </a:r>
            <a:r>
              <a:rPr lang="en-US" altLang="zh-CN" b="1" dirty="0">
                <a:solidFill>
                  <a:schemeClr val="accent5">
                    <a:lumMod val="10000"/>
                  </a:schemeClr>
                </a:solidFill>
              </a:rPr>
              <a:t>--&gt;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&lt;div id="</a:t>
            </a:r>
            <a:r>
              <a:rPr lang="en-US" altLang="zh-CN" b="1" dirty="0">
                <a:solidFill>
                  <a:srgbClr val="FF0000"/>
                </a:solidFill>
              </a:rPr>
              <a:t>mymodal1</a:t>
            </a:r>
            <a:r>
              <a:rPr lang="en-US" altLang="zh-CN" b="1" dirty="0">
                <a:solidFill>
                  <a:schemeClr val="accent5">
                    <a:lumMod val="10000"/>
                  </a:schemeClr>
                </a:solidFill>
              </a:rPr>
              <a:t>" class="modal fade </a:t>
            </a:r>
            <a:r>
              <a:rPr lang="en-US" altLang="zh-CN" b="1" dirty="0" err="1">
                <a:solidFill>
                  <a:srgbClr val="FF0000"/>
                </a:solidFill>
              </a:rPr>
              <a:t>bs</a:t>
            </a:r>
            <a:r>
              <a:rPr lang="en-US" altLang="zh-CN" b="1" dirty="0">
                <a:solidFill>
                  <a:srgbClr val="FF0000"/>
                </a:solidFill>
              </a:rPr>
              <a:t>-example-modal-</a:t>
            </a:r>
            <a:r>
              <a:rPr lang="en-US" altLang="zh-CN" b="1" dirty="0" err="1">
                <a:solidFill>
                  <a:srgbClr val="FF0000"/>
                </a:solidFill>
              </a:rPr>
              <a:t>lg</a:t>
            </a:r>
            <a:r>
              <a:rPr lang="en-US" altLang="zh-CN" b="1" dirty="0">
                <a:solidFill>
                  <a:schemeClr val="accent5">
                    <a:lumMod val="10000"/>
                  </a:schemeClr>
                </a:solidFill>
              </a:rPr>
              <a:t>"&gt;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    &lt;div class="modal-dialog </a:t>
            </a:r>
            <a:r>
              <a:rPr lang="en-US" altLang="zh-CN" b="1" dirty="0">
                <a:solidFill>
                  <a:srgbClr val="FF0000"/>
                </a:solidFill>
              </a:rPr>
              <a:t>modal-</a:t>
            </a:r>
            <a:r>
              <a:rPr lang="en-US" altLang="zh-CN" b="1" dirty="0" err="1">
                <a:solidFill>
                  <a:srgbClr val="FF0000"/>
                </a:solidFill>
              </a:rPr>
              <a:t>lg</a:t>
            </a:r>
            <a:r>
              <a:rPr lang="en-US" altLang="zh-CN" b="1" dirty="0">
                <a:solidFill>
                  <a:schemeClr val="accent5">
                    <a:lumMod val="10000"/>
                  </a:schemeClr>
                </a:solidFill>
              </a:rPr>
              <a:t>"&gt;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     ……</a:t>
            </a:r>
          </a:p>
          <a:p>
            <a:pPr defTabSz="723900">
              <a:lnSpc>
                <a:spcPct val="150000"/>
              </a:lnSpc>
              <a:buClr>
                <a:schemeClr val="folHlink"/>
              </a:buClr>
              <a:buSzPct val="60000"/>
              <a:tabLst>
                <a:tab pos="444500" algn="l"/>
              </a:tabLst>
              <a:defRPr/>
            </a:pPr>
            <a:r>
              <a:rPr lang="en-US" altLang="zh-CN" b="1" dirty="0" smtClean="0">
                <a:solidFill>
                  <a:schemeClr val="accent5">
                    <a:lumMod val="10000"/>
                  </a:schemeClr>
                </a:solidFill>
              </a:rPr>
              <a:t>    &lt;/div&gt;</a:t>
            </a:r>
          </a:p>
          <a:p>
            <a:pPr defTabSz="723900">
              <a:lnSpc>
                <a:spcPct val="150000"/>
              </a:lnSpc>
              <a:buClr>
                <a:schemeClr val="folHlink"/>
              </a:buClr>
              <a:buSzPct val="60000"/>
              <a:tabLst>
                <a:tab pos="444500" algn="l"/>
              </a:tabLst>
              <a:defRPr/>
            </a:pPr>
            <a:r>
              <a:rPr lang="en-US" altLang="zh-CN" b="1" dirty="0" smtClean="0">
                <a:solidFill>
                  <a:schemeClr val="accent5">
                    <a:lumMod val="10000"/>
                  </a:schemeClr>
                </a:solidFill>
              </a:rPr>
              <a:t>&lt;/</a:t>
            </a:r>
            <a:r>
              <a:rPr lang="en-US" altLang="zh-CN" b="1" dirty="0">
                <a:solidFill>
                  <a:schemeClr val="accent5">
                    <a:lumMod val="10000"/>
                  </a:schemeClr>
                </a:solidFill>
              </a:rPr>
              <a:t>div</a:t>
            </a:r>
            <a:r>
              <a:rPr lang="en-US" altLang="zh-CN" b="1" dirty="0" smtClean="0">
                <a:solidFill>
                  <a:schemeClr val="accent5">
                    <a:lumMod val="10000"/>
                  </a:schemeClr>
                </a:solidFill>
              </a:rPr>
              <a:t>&gt;</a:t>
            </a:r>
            <a:endParaRPr lang="en-US" altLang="zh-CN" b="1" dirty="0">
              <a:solidFill>
                <a:schemeClr val="accent5">
                  <a:lumMod val="10000"/>
                </a:schemeClr>
              </a:solidFill>
            </a:endParaRPr>
          </a:p>
        </p:txBody>
      </p:sp>
      <p:sp>
        <p:nvSpPr>
          <p:cNvPr id="7" name="AutoShape 4"/>
          <p:cNvSpPr>
            <a:spLocks noChangeArrowheads="1"/>
          </p:cNvSpPr>
          <p:nvPr/>
        </p:nvSpPr>
        <p:spPr bwMode="auto">
          <a:xfrm>
            <a:off x="72008" y="2276872"/>
            <a:ext cx="8964488" cy="3416320"/>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lIns="72000" rIns="72000">
            <a:spAutoFit/>
          </a:bodyPr>
          <a:lstStyle/>
          <a:p>
            <a:pPr defTabSz="723900">
              <a:lnSpc>
                <a:spcPct val="150000"/>
              </a:lnSpc>
              <a:buClr>
                <a:schemeClr val="folHlink"/>
              </a:buClr>
              <a:buSzPct val="60000"/>
              <a:tabLst>
                <a:tab pos="444500" algn="l"/>
              </a:tabLst>
              <a:defRPr/>
            </a:pPr>
            <a:r>
              <a:rPr lang="en-US" altLang="zh-CN" b="1" dirty="0" smtClean="0">
                <a:solidFill>
                  <a:schemeClr val="accent5">
                    <a:lumMod val="10000"/>
                  </a:schemeClr>
                </a:solidFill>
              </a:rPr>
              <a:t>&lt;</a:t>
            </a:r>
            <a:r>
              <a:rPr lang="en-US" altLang="zh-CN" b="1" dirty="0">
                <a:solidFill>
                  <a:schemeClr val="accent5">
                    <a:lumMod val="10000"/>
                  </a:schemeClr>
                </a:solidFill>
              </a:rPr>
              <a:t>a </a:t>
            </a:r>
            <a:r>
              <a:rPr lang="en-US" altLang="zh-CN" b="1" dirty="0" err="1">
                <a:solidFill>
                  <a:schemeClr val="accent5">
                    <a:lumMod val="10000"/>
                  </a:schemeClr>
                </a:solidFill>
              </a:rPr>
              <a:t>href</a:t>
            </a:r>
            <a:r>
              <a:rPr lang="en-US" altLang="zh-CN" b="1" dirty="0">
                <a:solidFill>
                  <a:schemeClr val="accent5">
                    <a:lumMod val="10000"/>
                  </a:schemeClr>
                </a:solidFill>
              </a:rPr>
              <a:t>="</a:t>
            </a:r>
            <a:r>
              <a:rPr lang="en-US" altLang="zh-CN" b="1" dirty="0">
                <a:solidFill>
                  <a:srgbClr val="FF0000"/>
                </a:solidFill>
              </a:rPr>
              <a:t>#mymodal2</a:t>
            </a:r>
            <a:r>
              <a:rPr lang="en-US" altLang="zh-CN" b="1" dirty="0">
                <a:solidFill>
                  <a:schemeClr val="accent5">
                    <a:lumMod val="10000"/>
                  </a:schemeClr>
                </a:solidFill>
              </a:rPr>
              <a:t>" class="</a:t>
            </a:r>
            <a:r>
              <a:rPr lang="en-US" altLang="zh-CN" b="1" dirty="0" err="1">
                <a:solidFill>
                  <a:schemeClr val="accent5">
                    <a:lumMod val="10000"/>
                  </a:schemeClr>
                </a:solidFill>
              </a:rPr>
              <a:t>btn</a:t>
            </a:r>
            <a:r>
              <a:rPr lang="en-US" altLang="zh-CN" b="1" dirty="0">
                <a:solidFill>
                  <a:schemeClr val="accent5">
                    <a:lumMod val="10000"/>
                  </a:schemeClr>
                </a:solidFill>
              </a:rPr>
              <a:t> </a:t>
            </a:r>
            <a:r>
              <a:rPr lang="en-US" altLang="zh-CN" b="1" dirty="0" err="1">
                <a:solidFill>
                  <a:schemeClr val="accent5">
                    <a:lumMod val="10000"/>
                  </a:schemeClr>
                </a:solidFill>
              </a:rPr>
              <a:t>btn</a:t>
            </a:r>
            <a:r>
              <a:rPr lang="en-US" altLang="zh-CN" b="1" dirty="0">
                <a:solidFill>
                  <a:schemeClr val="accent5">
                    <a:lumMod val="10000"/>
                  </a:schemeClr>
                </a:solidFill>
              </a:rPr>
              <a:t>-primary" data-toggle="modal"&gt;</a:t>
            </a:r>
            <a:r>
              <a:rPr lang="zh-CN" altLang="en-US" b="1" dirty="0">
                <a:solidFill>
                  <a:schemeClr val="accent5">
                    <a:lumMod val="10000"/>
                  </a:schemeClr>
                </a:solidFill>
              </a:rPr>
              <a:t>小尺寸模态框</a:t>
            </a:r>
            <a:r>
              <a:rPr lang="en-US" altLang="zh-CN" b="1" dirty="0">
                <a:solidFill>
                  <a:schemeClr val="accent5">
                    <a:lumMod val="10000"/>
                  </a:schemeClr>
                </a:solidFill>
              </a:rPr>
              <a:t>&lt;/a&gt;</a:t>
            </a:r>
          </a:p>
          <a:p>
            <a:pPr defTabSz="723900">
              <a:lnSpc>
                <a:spcPct val="150000"/>
              </a:lnSpc>
              <a:buClr>
                <a:schemeClr val="folHlink"/>
              </a:buClr>
              <a:buSzPct val="60000"/>
              <a:tabLst>
                <a:tab pos="444500" algn="l"/>
              </a:tabLst>
              <a:defRPr/>
            </a:pPr>
            <a:r>
              <a:rPr lang="en-US" altLang="zh-CN" b="1" dirty="0" smtClean="0">
                <a:solidFill>
                  <a:schemeClr val="accent5">
                    <a:lumMod val="10000"/>
                  </a:schemeClr>
                </a:solidFill>
              </a:rPr>
              <a:t>&lt;!--</a:t>
            </a:r>
            <a:r>
              <a:rPr lang="zh-CN" altLang="en-US" b="1" dirty="0">
                <a:solidFill>
                  <a:schemeClr val="accent5">
                    <a:lumMod val="10000"/>
                  </a:schemeClr>
                </a:solidFill>
              </a:rPr>
              <a:t>弹出的小模态框</a:t>
            </a:r>
            <a:r>
              <a:rPr lang="en-US" altLang="zh-CN" b="1" dirty="0">
                <a:solidFill>
                  <a:schemeClr val="accent5">
                    <a:lumMod val="10000"/>
                  </a:schemeClr>
                </a:solidFill>
              </a:rPr>
              <a:t>--&gt;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&lt;div id="</a:t>
            </a:r>
            <a:r>
              <a:rPr lang="en-US" altLang="zh-CN" b="1" dirty="0">
                <a:solidFill>
                  <a:srgbClr val="FF0000"/>
                </a:solidFill>
              </a:rPr>
              <a:t>mymodal2</a:t>
            </a:r>
            <a:r>
              <a:rPr lang="en-US" altLang="zh-CN" b="1" dirty="0">
                <a:solidFill>
                  <a:schemeClr val="accent5">
                    <a:lumMod val="10000"/>
                  </a:schemeClr>
                </a:solidFill>
              </a:rPr>
              <a:t>" class="modal fade </a:t>
            </a:r>
            <a:r>
              <a:rPr lang="en-US" altLang="zh-CN" b="1" dirty="0" err="1">
                <a:solidFill>
                  <a:srgbClr val="FF0000"/>
                </a:solidFill>
              </a:rPr>
              <a:t>bs</a:t>
            </a:r>
            <a:r>
              <a:rPr lang="en-US" altLang="zh-CN" b="1" dirty="0">
                <a:solidFill>
                  <a:srgbClr val="FF0000"/>
                </a:solidFill>
              </a:rPr>
              <a:t>-example-modal-</a:t>
            </a:r>
            <a:r>
              <a:rPr lang="en-US" altLang="zh-CN" b="1" dirty="0" err="1">
                <a:solidFill>
                  <a:srgbClr val="FF0000"/>
                </a:solidFill>
              </a:rPr>
              <a:t>sm</a:t>
            </a:r>
            <a:r>
              <a:rPr lang="en-US" altLang="zh-CN" b="1" dirty="0">
                <a:solidFill>
                  <a:schemeClr val="accent5">
                    <a:lumMod val="10000"/>
                  </a:schemeClr>
                </a:solidFill>
              </a:rPr>
              <a:t>"&gt;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    &lt;div class="modal-dialog </a:t>
            </a:r>
            <a:r>
              <a:rPr lang="en-US" altLang="zh-CN" b="1" dirty="0">
                <a:solidFill>
                  <a:srgbClr val="FF0000"/>
                </a:solidFill>
              </a:rPr>
              <a:t>modal-</a:t>
            </a:r>
            <a:r>
              <a:rPr lang="en-US" altLang="zh-CN" b="1" dirty="0" err="1">
                <a:solidFill>
                  <a:srgbClr val="FF0000"/>
                </a:solidFill>
              </a:rPr>
              <a:t>sm</a:t>
            </a:r>
            <a:r>
              <a:rPr lang="en-US" altLang="zh-CN" b="1" dirty="0">
                <a:solidFill>
                  <a:schemeClr val="accent5">
                    <a:lumMod val="10000"/>
                  </a:schemeClr>
                </a:solidFill>
              </a:rPr>
              <a:t>"&gt;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      ……</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    &lt;/div&gt;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&lt;/div&gt;</a:t>
            </a:r>
          </a:p>
        </p:txBody>
      </p:sp>
      <p:pic>
        <p:nvPicPr>
          <p:cNvPr id="3074" name="Picture 2" descr="C:\Users\yaling.he\Desktop\Chapter04 截图\图4.5　大尺寸模态框.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94" y="4517804"/>
            <a:ext cx="7095126" cy="215155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yaling.he\Desktop\Chapter04 截图\图4.6　小尺寸模态框.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051" y="4590386"/>
            <a:ext cx="6305364" cy="191206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70"/>
          <p:cNvGrpSpPr>
            <a:grpSpLocks/>
          </p:cNvGrpSpPr>
          <p:nvPr/>
        </p:nvGrpSpPr>
        <p:grpSpPr bwMode="auto">
          <a:xfrm>
            <a:off x="84106" y="1772816"/>
            <a:ext cx="1000125" cy="414337"/>
            <a:chOff x="1000100" y="2528843"/>
            <a:chExt cx="1000132" cy="414475"/>
          </a:xfrm>
        </p:grpSpPr>
        <p:pic>
          <p:nvPicPr>
            <p:cNvPr id="11" name="Picture 8" descr="E:\设计支持\模板设计\s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grpSp>
        <p:nvGrpSpPr>
          <p:cNvPr id="13" name="组合 18"/>
          <p:cNvGrpSpPr>
            <a:grpSpLocks/>
          </p:cNvGrpSpPr>
          <p:nvPr/>
        </p:nvGrpSpPr>
        <p:grpSpPr bwMode="auto">
          <a:xfrm>
            <a:off x="4355976" y="6429375"/>
            <a:ext cx="4031396" cy="428625"/>
            <a:chOff x="3143240" y="5143512"/>
            <a:chExt cx="4572032" cy="428628"/>
          </a:xfrm>
        </p:grpSpPr>
        <p:sp>
          <p:nvSpPr>
            <p:cNvPr id="14" name="圆角矩形 13"/>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5" name="圆角矩形 14"/>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6" name="Picture 8" descr="说话气泡ne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bwMode="auto">
            <a:xfrm>
              <a:off x="4041552" y="5187962"/>
              <a:ext cx="3586858"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a:solidFill>
                    <a:srgbClr val="FBFFFE"/>
                  </a:solidFill>
                  <a:latin typeface="微软雅黑" pitchFamily="34" charset="-122"/>
                  <a:ea typeface="微软雅黑" pitchFamily="34" charset="-122"/>
                </a:rPr>
                <a:t>3</a:t>
              </a:r>
              <a:r>
                <a:rPr lang="zh-CN" altLang="en-US" sz="1600" b="1" spc="300" dirty="0" smtClean="0">
                  <a:solidFill>
                    <a:srgbClr val="FBFFFE"/>
                  </a:solidFill>
                  <a:latin typeface="微软雅黑" pitchFamily="34" charset="-122"/>
                  <a:ea typeface="微软雅黑" pitchFamily="34" charset="-122"/>
                </a:rPr>
                <a:t>：模态框</a:t>
              </a:r>
              <a:r>
                <a:rPr lang="zh-CN" altLang="en-US" sz="1600" b="1" spc="300" dirty="0">
                  <a:solidFill>
                    <a:srgbClr val="FBFFFE"/>
                  </a:solidFill>
                  <a:latin typeface="微软雅黑" pitchFamily="34" charset="-122"/>
                  <a:ea typeface="微软雅黑" pitchFamily="34" charset="-122"/>
                </a:rPr>
                <a:t>尺寸</a:t>
              </a:r>
            </a:p>
          </p:txBody>
        </p:sp>
      </p:gr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13</a:t>
            </a:fld>
            <a:r>
              <a:rPr lang="en-US" altLang="zh-CN" smtClean="0"/>
              <a:t>/45</a:t>
            </a:r>
            <a:endParaRPr lang="zh-CN" altLang="en-US" dirty="0"/>
          </a:p>
        </p:txBody>
      </p:sp>
    </p:spTree>
    <p:extLst>
      <p:ext uri="{BB962C8B-B14F-4D97-AF65-F5344CB8AC3E}">
        <p14:creationId xmlns:p14="http://schemas.microsoft.com/office/powerpoint/2010/main" val="264287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wipe(left)">
                                      <p:cBhvr>
                                        <p:cTn id="15" dur="500"/>
                                        <p:tgtEl>
                                          <p:spTgt spid="307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3074"/>
                                        </p:tgtEl>
                                        <p:attrNameLst>
                                          <p:attrName>style.visibility</p:attrName>
                                        </p:attrNameLst>
                                      </p:cBhvr>
                                      <p:to>
                                        <p:strVal val="hidden"/>
                                      </p:to>
                                    </p:set>
                                  </p:childTnLst>
                                </p:cTn>
                              </p:par>
                              <p:par>
                                <p:cTn id="20" presetID="22" presetClass="entr" presetSubtype="8"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75"/>
                                        </p:tgtEl>
                                        <p:attrNameLst>
                                          <p:attrName>style.visibility</p:attrName>
                                        </p:attrNameLst>
                                      </p:cBhvr>
                                      <p:to>
                                        <p:strVal val="visible"/>
                                      </p:to>
                                    </p:set>
                                    <p:animEffect transition="in" filter="wipe(left)">
                                      <p:cBhvr>
                                        <p:cTn id="27" dur="500"/>
                                        <p:tgtEl>
                                          <p:spTgt spid="3075"/>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28185" y="70634"/>
            <a:ext cx="2736428" cy="954107"/>
          </a:xfrm>
        </p:spPr>
        <p:txBody>
          <a:bodyPr/>
          <a:lstStyle/>
          <a:p>
            <a:pPr>
              <a:defRPr/>
            </a:pPr>
            <a:r>
              <a:rPr lang="zh-CN" altLang="zh-CN" dirty="0"/>
              <a:t>模态框声明选项</a:t>
            </a:r>
            <a:endParaRPr lang="en-US" altLang="zh-CN" dirty="0"/>
          </a:p>
        </p:txBody>
      </p:sp>
      <p:sp>
        <p:nvSpPr>
          <p:cNvPr id="3" name="内容占位符 2"/>
          <p:cNvSpPr>
            <a:spLocks noGrp="1"/>
          </p:cNvSpPr>
          <p:nvPr>
            <p:ph idx="1"/>
          </p:nvPr>
        </p:nvSpPr>
        <p:spPr>
          <a:xfrm>
            <a:off x="755576" y="908720"/>
            <a:ext cx="7645400" cy="5143500"/>
          </a:xfrm>
        </p:spPr>
        <p:txBody>
          <a:bodyPr/>
          <a:lstStyle/>
          <a:p>
            <a:pPr>
              <a:defRPr/>
            </a:pPr>
            <a:r>
              <a:rPr lang="zh-CN" altLang="zh-CN" dirty="0"/>
              <a:t>使用</a:t>
            </a:r>
            <a:r>
              <a:rPr lang="en-US" altLang="zh-CN" dirty="0"/>
              <a:t>data</a:t>
            </a:r>
            <a:r>
              <a:rPr lang="zh-CN" altLang="zh-CN" dirty="0"/>
              <a:t>属性</a:t>
            </a:r>
            <a:r>
              <a:rPr lang="en-US" altLang="zh-CN" dirty="0"/>
              <a:t>API</a:t>
            </a:r>
            <a:r>
              <a:rPr lang="zh-CN" altLang="zh-CN" dirty="0"/>
              <a:t>来实现一些交互功能，除了</a:t>
            </a:r>
            <a:r>
              <a:rPr lang="en-US" altLang="zh-CN" dirty="0"/>
              <a:t>data-toggle</a:t>
            </a:r>
            <a:r>
              <a:rPr lang="zh-CN" altLang="zh-CN" dirty="0"/>
              <a:t>外，模态框还可以设置其他的</a:t>
            </a:r>
            <a:r>
              <a:rPr lang="en-US" altLang="zh-CN" dirty="0"/>
              <a:t>data</a:t>
            </a:r>
            <a:r>
              <a:rPr lang="zh-CN" altLang="zh-CN" dirty="0"/>
              <a:t>属性来完成别的功能</a:t>
            </a:r>
            <a:endParaRPr lang="zh-CN" altLang="en-US" dirty="0"/>
          </a:p>
        </p:txBody>
      </p:sp>
      <p:sp>
        <p:nvSpPr>
          <p:cNvPr id="6" name="灯片编号占位符 5"/>
          <p:cNvSpPr>
            <a:spLocks noGrp="1"/>
          </p:cNvSpPr>
          <p:nvPr>
            <p:ph type="sldNum" sz="quarter" idx="10"/>
          </p:nvPr>
        </p:nvSpPr>
        <p:spPr/>
        <p:txBody>
          <a:bodyPr/>
          <a:lstStyle/>
          <a:p>
            <a:pPr>
              <a:defRPr/>
            </a:pPr>
            <a:fld id="{D4C544AB-AF4C-4A74-B638-213FBE600845}" type="slidenum">
              <a:rPr lang="zh-CN" altLang="en-US" smtClean="0"/>
              <a:pPr>
                <a:defRPr/>
              </a:pPr>
              <a:t>14</a:t>
            </a:fld>
            <a:r>
              <a:rPr lang="en-US" altLang="zh-CN" smtClean="0"/>
              <a:t>/45</a:t>
            </a:r>
            <a:endParaRPr lang="zh-CN" altLang="en-US" dirty="0"/>
          </a:p>
        </p:txBody>
      </p:sp>
      <p:graphicFrame>
        <p:nvGraphicFramePr>
          <p:cNvPr id="7" name="Group 29"/>
          <p:cNvGraphicFramePr>
            <a:graphicFrameLocks noGrp="1"/>
          </p:cNvGraphicFramePr>
          <p:nvPr>
            <p:extLst>
              <p:ext uri="{D42A27DB-BD31-4B8C-83A1-F6EECF244321}">
                <p14:modId xmlns:p14="http://schemas.microsoft.com/office/powerpoint/2010/main" val="433182498"/>
              </p:ext>
            </p:extLst>
          </p:nvPr>
        </p:nvGraphicFramePr>
        <p:xfrm>
          <a:off x="251520" y="2204864"/>
          <a:ext cx="8064895" cy="4269058"/>
        </p:xfrm>
        <a:graphic>
          <a:graphicData uri="http://schemas.openxmlformats.org/drawingml/2006/table">
            <a:tbl>
              <a:tblPr firstRow="1" bandRow="1">
                <a:tableStyleId>{5C22544A-7EE6-4342-B048-85BDC9FD1C3A}</a:tableStyleId>
              </a:tblPr>
              <a:tblGrid>
                <a:gridCol w="1800200"/>
                <a:gridCol w="936104"/>
                <a:gridCol w="1152128"/>
                <a:gridCol w="4176463"/>
              </a:tblGrid>
              <a:tr h="3839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1800" b="1" i="0" u="none" strike="noStrike" kern="1200" cap="none" normalizeH="0" baseline="0" dirty="0" smtClean="0">
                          <a:ln>
                            <a:noFill/>
                          </a:ln>
                          <a:solidFill>
                            <a:schemeClr val="bg1"/>
                          </a:solidFill>
                          <a:effectLst/>
                          <a:latin typeface="Arial" charset="0"/>
                          <a:ea typeface="黑体" pitchFamily="2" charset="-122"/>
                          <a:cs typeface="+mn-cs"/>
                        </a:rPr>
                        <a:t>属性名称</a:t>
                      </a:r>
                      <a:endParaRPr kumimoji="0" lang="zh-CN" altLang="zh-CN" sz="1800" b="1" i="0" u="none" strike="noStrike" kern="1200" cap="none" normalizeH="0" baseline="0" dirty="0">
                        <a:ln>
                          <a:noFill/>
                        </a:ln>
                        <a:solidFill>
                          <a:schemeClr val="bg1"/>
                        </a:solidFill>
                        <a:effectLst/>
                        <a:latin typeface="Arial" charset="0"/>
                        <a:ea typeface="黑体" pitchFamily="2" charset="-122"/>
                        <a:cs typeface="+mn-cs"/>
                      </a:endParaRPr>
                    </a:p>
                  </a:txBody>
                  <a:tcPr marL="91439" marR="91439" marT="45706" marB="45706"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1800" b="1" i="0" u="none" strike="noStrike" kern="1200" cap="none" normalizeH="0" baseline="0" dirty="0" smtClean="0">
                          <a:ln>
                            <a:noFill/>
                          </a:ln>
                          <a:solidFill>
                            <a:schemeClr val="bg1"/>
                          </a:solidFill>
                          <a:effectLst/>
                          <a:latin typeface="Arial" charset="0"/>
                          <a:ea typeface="黑体" pitchFamily="2" charset="-122"/>
                          <a:cs typeface="+mn-cs"/>
                        </a:rPr>
                        <a:t>类型</a:t>
                      </a:r>
                      <a:endParaRPr kumimoji="0" lang="zh-CN" altLang="zh-CN" sz="1800" b="1" i="0" u="none" strike="noStrike" kern="1200" cap="none" normalizeH="0" baseline="0" dirty="0">
                        <a:ln>
                          <a:noFill/>
                        </a:ln>
                        <a:solidFill>
                          <a:schemeClr val="bg1"/>
                        </a:solidFill>
                        <a:effectLst/>
                        <a:latin typeface="Arial" charset="0"/>
                        <a:ea typeface="黑体" pitchFamily="2" charset="-122"/>
                        <a:cs typeface="+mn-cs"/>
                      </a:endParaRPr>
                    </a:p>
                  </a:txBody>
                  <a:tcPr marL="91439" marR="91439" marT="45706" marB="45706"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a:ln>
                            <a:noFill/>
                          </a:ln>
                          <a:solidFill>
                            <a:schemeClr val="bg1"/>
                          </a:solidFill>
                          <a:effectLst/>
                          <a:latin typeface="Arial" charset="0"/>
                          <a:ea typeface="黑体" pitchFamily="2" charset="-122"/>
                          <a:cs typeface="+mn-cs"/>
                        </a:rPr>
                        <a:t>默认值</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a:ln>
                            <a:noFill/>
                          </a:ln>
                          <a:solidFill>
                            <a:schemeClr val="bg1"/>
                          </a:solidFill>
                          <a:effectLst/>
                          <a:latin typeface="Arial" charset="0"/>
                          <a:ea typeface="黑体" pitchFamily="2" charset="-122"/>
                          <a:cs typeface="+mn-cs"/>
                        </a:rPr>
                        <a:t>描述</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r>
              <a:tr h="1060242">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normalizeH="0" baseline="0" dirty="0" smtClean="0">
                          <a:ln>
                            <a:noFill/>
                          </a:ln>
                          <a:solidFill>
                            <a:schemeClr val="tx1"/>
                          </a:solidFill>
                          <a:effectLst/>
                          <a:latin typeface="Arial" charset="0"/>
                          <a:ea typeface="黑体" pitchFamily="2" charset="-122"/>
                          <a:cs typeface="Times New Roman" pitchFamily="18" charset="0"/>
                        </a:rPr>
                        <a:t>data-backdrop</a:t>
                      </a:r>
                      <a:endParaRPr kumimoji="0" lang="zh-CN" altLang="zh-CN" sz="1800" b="1" i="0" u="none" strike="noStrike" kern="1200" cap="none" normalizeH="0" baseline="0" dirty="0">
                        <a:ln>
                          <a:noFill/>
                        </a:ln>
                        <a:solidFill>
                          <a:schemeClr val="tx1"/>
                        </a:solidFill>
                        <a:effectLst/>
                        <a:latin typeface="Arial" charset="0"/>
                        <a:ea typeface="黑体" pitchFamily="2" charset="-122"/>
                        <a:cs typeface="Times New Roman" pitchFamily="18" charset="0"/>
                      </a:endParaRPr>
                    </a:p>
                  </a:txBody>
                  <a:tcPr marL="68580" marR="68580" marT="0" marB="17775">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sz="1800" b="1" kern="1200" dirty="0">
                          <a:solidFill>
                            <a:schemeClr val="dk1"/>
                          </a:solidFill>
                          <a:latin typeface="+mn-ea"/>
                          <a:ea typeface="+mn-ea"/>
                          <a:cs typeface="+mn-cs"/>
                        </a:rPr>
                        <a:t>布尔型</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ea"/>
                          <a:ea typeface="+mn-ea"/>
                          <a:cs typeface="+mn-cs"/>
                        </a:rPr>
                        <a:t>true</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dirty="0" smtClean="0">
                          <a:solidFill>
                            <a:schemeClr val="dk1"/>
                          </a:solidFill>
                          <a:latin typeface="+mn-ea"/>
                          <a:ea typeface="+mn-ea"/>
                          <a:cs typeface="+mn-cs"/>
                        </a:rPr>
                        <a:t>是否包含一个背景</a:t>
                      </a:r>
                      <a:r>
                        <a:rPr lang="en-US" sz="1800" b="1" kern="1200" dirty="0" smtClean="0">
                          <a:solidFill>
                            <a:schemeClr val="dk1"/>
                          </a:solidFill>
                          <a:latin typeface="+mn-ea"/>
                          <a:ea typeface="+mn-ea"/>
                          <a:cs typeface="+mn-cs"/>
                        </a:rPr>
                        <a:t>div</a:t>
                      </a:r>
                      <a:r>
                        <a:rPr lang="zh-CN" sz="1800" b="1" kern="1200" dirty="0" smtClean="0">
                          <a:solidFill>
                            <a:schemeClr val="dk1"/>
                          </a:solidFill>
                          <a:latin typeface="+mn-ea"/>
                          <a:ea typeface="+mn-ea"/>
                          <a:cs typeface="+mn-cs"/>
                        </a:rPr>
                        <a:t>，如果为</a:t>
                      </a:r>
                      <a:r>
                        <a:rPr lang="en-US" sz="1800" b="1" kern="1200" dirty="0" smtClean="0">
                          <a:solidFill>
                            <a:schemeClr val="dk1"/>
                          </a:solidFill>
                          <a:latin typeface="+mn-ea"/>
                          <a:ea typeface="+mn-ea"/>
                          <a:cs typeface="+mn-cs"/>
                        </a:rPr>
                        <a:t>true</a:t>
                      </a:r>
                      <a:r>
                        <a:rPr lang="zh-CN" sz="1800" b="1" kern="1200" dirty="0" smtClean="0">
                          <a:solidFill>
                            <a:schemeClr val="dk1"/>
                          </a:solidFill>
                          <a:latin typeface="+mn-ea"/>
                          <a:ea typeface="+mn-ea"/>
                          <a:cs typeface="+mn-cs"/>
                        </a:rPr>
                        <a:t>，则单击该背景（不是弹窗本身）时关闭弹窗。如果值为</a:t>
                      </a:r>
                      <a:r>
                        <a:rPr lang="en-US" sz="1800" b="1" kern="1200" dirty="0" smtClean="0">
                          <a:solidFill>
                            <a:schemeClr val="dk1"/>
                          </a:solidFill>
                          <a:latin typeface="+mn-ea"/>
                          <a:ea typeface="+mn-ea"/>
                          <a:cs typeface="+mn-cs"/>
                        </a:rPr>
                        <a:t>static</a:t>
                      </a:r>
                      <a:r>
                        <a:rPr lang="zh-CN" sz="1800" b="1" kern="1200" dirty="0" smtClean="0">
                          <a:solidFill>
                            <a:schemeClr val="dk1"/>
                          </a:solidFill>
                          <a:latin typeface="+mn-ea"/>
                          <a:ea typeface="+mn-ea"/>
                          <a:cs typeface="+mn-cs"/>
                        </a:rPr>
                        <a:t>，则单击背景</a:t>
                      </a:r>
                      <a:r>
                        <a:rPr lang="en-US" sz="1800" b="1" kern="1200" dirty="0" smtClean="0">
                          <a:solidFill>
                            <a:schemeClr val="dk1"/>
                          </a:solidFill>
                          <a:latin typeface="+mn-ea"/>
                          <a:ea typeface="+mn-ea"/>
                          <a:cs typeface="+mn-cs"/>
                        </a:rPr>
                        <a:t>div</a:t>
                      </a:r>
                      <a:r>
                        <a:rPr lang="zh-CN" sz="1800" b="1" kern="1200" dirty="0" smtClean="0">
                          <a:solidFill>
                            <a:schemeClr val="dk1"/>
                          </a:solidFill>
                          <a:latin typeface="+mn-ea"/>
                          <a:ea typeface="+mn-ea"/>
                          <a:cs typeface="+mn-cs"/>
                        </a:rPr>
                        <a:t>元素时不关闭弹窗</a:t>
                      </a:r>
                      <a:endParaRPr lang="zh-CN" sz="1800" b="1" kern="1200" dirty="0">
                        <a:solidFill>
                          <a:schemeClr val="dk1"/>
                        </a:solidFill>
                        <a:latin typeface="+mn-ea"/>
                        <a:ea typeface="+mn-ea"/>
                        <a:cs typeface="+mn-cs"/>
                      </a:endParaRPr>
                    </a:p>
                  </a:txBody>
                  <a:tcPr marL="7200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59462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dk1"/>
                          </a:solidFill>
                          <a:latin typeface="+mn-ea"/>
                          <a:ea typeface="+mn-ea"/>
                          <a:cs typeface="+mn-cs"/>
                        </a:rPr>
                        <a:t>data-keyboard</a:t>
                      </a:r>
                      <a:endParaRPr lang="zh-CN" altLang="zh-CN" sz="1800" b="1" kern="1200" dirty="0">
                        <a:solidFill>
                          <a:schemeClr val="dk1"/>
                        </a:solidFill>
                        <a:latin typeface="+mn-ea"/>
                        <a:ea typeface="+mn-ea"/>
                        <a:cs typeface="+mn-cs"/>
                      </a:endParaRPr>
                    </a:p>
                  </a:txBody>
                  <a:tcPr marL="68580" marR="68580" marT="0" marB="17775">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sz="1800" b="1" kern="1200" dirty="0">
                          <a:solidFill>
                            <a:schemeClr val="dk1"/>
                          </a:solidFill>
                          <a:latin typeface="+mn-ea"/>
                          <a:ea typeface="+mn-ea"/>
                          <a:cs typeface="+mn-cs"/>
                        </a:rPr>
                        <a:t>布尔型</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ea"/>
                          <a:ea typeface="+mn-ea"/>
                          <a:cs typeface="+mn-cs"/>
                        </a:rPr>
                        <a:t>true</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dirty="0" smtClean="0">
                          <a:solidFill>
                            <a:schemeClr val="dk1"/>
                          </a:solidFill>
                          <a:latin typeface="+mn-ea"/>
                          <a:ea typeface="+mn-ea"/>
                          <a:cs typeface="+mn-cs"/>
                        </a:rPr>
                        <a:t>按</a:t>
                      </a:r>
                      <a:r>
                        <a:rPr lang="en-US" sz="1800" b="1" kern="1200" dirty="0" smtClean="0">
                          <a:solidFill>
                            <a:schemeClr val="dk1"/>
                          </a:solidFill>
                          <a:latin typeface="+mn-ea"/>
                          <a:ea typeface="+mn-ea"/>
                          <a:cs typeface="+mn-cs"/>
                        </a:rPr>
                        <a:t>Esc</a:t>
                      </a:r>
                      <a:r>
                        <a:rPr lang="zh-CN" sz="1800" b="1" kern="1200" dirty="0" smtClean="0">
                          <a:solidFill>
                            <a:schemeClr val="dk1"/>
                          </a:solidFill>
                          <a:latin typeface="+mn-ea"/>
                          <a:ea typeface="+mn-ea"/>
                          <a:cs typeface="+mn-cs"/>
                        </a:rPr>
                        <a:t>键时关闭弹窗，如果设置为</a:t>
                      </a:r>
                      <a:r>
                        <a:rPr lang="en-US" sz="1800" b="1" kern="1200" dirty="0" smtClean="0">
                          <a:solidFill>
                            <a:schemeClr val="dk1"/>
                          </a:solidFill>
                          <a:latin typeface="+mn-ea"/>
                          <a:ea typeface="+mn-ea"/>
                          <a:cs typeface="+mn-cs"/>
                        </a:rPr>
                        <a:t>false</a:t>
                      </a:r>
                      <a:r>
                        <a:rPr lang="zh-CN" sz="1800" b="1" kern="1200" dirty="0" smtClean="0">
                          <a:solidFill>
                            <a:schemeClr val="dk1"/>
                          </a:solidFill>
                          <a:latin typeface="+mn-ea"/>
                          <a:ea typeface="+mn-ea"/>
                          <a:cs typeface="+mn-cs"/>
                        </a:rPr>
                        <a:t>，则不会关闭弹窗</a:t>
                      </a:r>
                      <a:endParaRPr lang="zh-CN" sz="1800" b="1" kern="1200" dirty="0">
                        <a:solidFill>
                          <a:schemeClr val="dk1"/>
                        </a:solidFill>
                        <a:latin typeface="+mn-ea"/>
                        <a:ea typeface="+mn-ea"/>
                        <a:cs typeface="+mn-cs"/>
                      </a:endParaRPr>
                    </a:p>
                  </a:txBody>
                  <a:tcPr marL="7200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54725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ea"/>
                          <a:ea typeface="+mn-ea"/>
                          <a:cs typeface="+mn-cs"/>
                        </a:rPr>
                        <a:t>data-show</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sz="1800" b="1" kern="1200" dirty="0">
                          <a:solidFill>
                            <a:schemeClr val="dk1"/>
                          </a:solidFill>
                          <a:latin typeface="+mn-ea"/>
                          <a:ea typeface="+mn-ea"/>
                          <a:cs typeface="+mn-cs"/>
                        </a:rPr>
                        <a:t>布尔型</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ea"/>
                          <a:ea typeface="+mn-ea"/>
                          <a:cs typeface="+mn-cs"/>
                        </a:rPr>
                        <a:t>true</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dirty="0">
                          <a:solidFill>
                            <a:schemeClr val="dk1"/>
                          </a:solidFill>
                          <a:latin typeface="+mn-ea"/>
                          <a:ea typeface="+mn-ea"/>
                          <a:cs typeface="+mn-cs"/>
                        </a:rPr>
                        <a:t>初始化时是否显示</a:t>
                      </a:r>
                    </a:p>
                  </a:txBody>
                  <a:tcPr marL="7200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15903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err="1" smtClean="0">
                          <a:solidFill>
                            <a:schemeClr val="dk1"/>
                          </a:solidFill>
                          <a:latin typeface="+mn-ea"/>
                          <a:ea typeface="+mn-ea"/>
                          <a:cs typeface="+mn-cs"/>
                        </a:rPr>
                        <a:t>href</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ea"/>
                          <a:ea typeface="+mn-ea"/>
                          <a:cs typeface="+mn-cs"/>
                        </a:rPr>
                        <a:t>URL</a:t>
                      </a:r>
                      <a:r>
                        <a:rPr lang="zh-CN" sz="1800" b="1" kern="1200" dirty="0">
                          <a:solidFill>
                            <a:schemeClr val="dk1"/>
                          </a:solidFill>
                          <a:latin typeface="+mn-ea"/>
                          <a:ea typeface="+mn-ea"/>
                          <a:cs typeface="+mn-cs"/>
                        </a:rPr>
                        <a:t>路径</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sz="1800" b="1" kern="1200" dirty="0">
                          <a:solidFill>
                            <a:schemeClr val="dk1"/>
                          </a:solidFill>
                          <a:latin typeface="+mn-ea"/>
                          <a:ea typeface="+mn-ea"/>
                          <a:cs typeface="+mn-cs"/>
                        </a:rPr>
                        <a:t>空值</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dirty="0" smtClean="0">
                          <a:solidFill>
                            <a:schemeClr val="dk1"/>
                          </a:solidFill>
                          <a:latin typeface="+mn-ea"/>
                          <a:ea typeface="+mn-ea"/>
                          <a:cs typeface="+mn-cs"/>
                        </a:rPr>
                        <a:t>如果提供的是</a:t>
                      </a:r>
                      <a:r>
                        <a:rPr lang="en-US" sz="1800" b="1" kern="1200" dirty="0" smtClean="0">
                          <a:solidFill>
                            <a:schemeClr val="dk1"/>
                          </a:solidFill>
                          <a:latin typeface="+mn-ea"/>
                          <a:ea typeface="+mn-ea"/>
                          <a:cs typeface="+mn-cs"/>
                        </a:rPr>
                        <a:t> URL</a:t>
                      </a:r>
                      <a:r>
                        <a:rPr lang="zh-CN" sz="1800" b="1" kern="1200" dirty="0" smtClean="0">
                          <a:solidFill>
                            <a:schemeClr val="dk1"/>
                          </a:solidFill>
                          <a:latin typeface="+mn-ea"/>
                          <a:ea typeface="+mn-ea"/>
                          <a:cs typeface="+mn-cs"/>
                        </a:rPr>
                        <a:t>，将利用</a:t>
                      </a:r>
                      <a:r>
                        <a:rPr lang="en-US" sz="1800" b="1" kern="1200" dirty="0" smtClean="0">
                          <a:solidFill>
                            <a:schemeClr val="dk1"/>
                          </a:solidFill>
                          <a:latin typeface="+mn-ea"/>
                          <a:ea typeface="+mn-ea"/>
                          <a:cs typeface="+mn-cs"/>
                        </a:rPr>
                        <a:t> </a:t>
                      </a:r>
                      <a:r>
                        <a:rPr lang="en-US" sz="1800" b="1" kern="1200" dirty="0" err="1" smtClean="0">
                          <a:solidFill>
                            <a:schemeClr val="dk1"/>
                          </a:solidFill>
                          <a:latin typeface="+mn-ea"/>
                          <a:ea typeface="+mn-ea"/>
                          <a:cs typeface="+mn-cs"/>
                        </a:rPr>
                        <a:t>jQuery</a:t>
                      </a:r>
                      <a:r>
                        <a:rPr lang="en-US" sz="1800" b="1" kern="1200" dirty="0" smtClean="0">
                          <a:solidFill>
                            <a:schemeClr val="dk1"/>
                          </a:solidFill>
                          <a:latin typeface="+mn-ea"/>
                          <a:ea typeface="+mn-ea"/>
                          <a:cs typeface="+mn-cs"/>
                        </a:rPr>
                        <a:t> </a:t>
                      </a:r>
                      <a:r>
                        <a:rPr lang="zh-CN" sz="1800" b="1" kern="1200" dirty="0" smtClean="0">
                          <a:solidFill>
                            <a:schemeClr val="dk1"/>
                          </a:solidFill>
                          <a:latin typeface="+mn-ea"/>
                          <a:ea typeface="+mn-ea"/>
                          <a:cs typeface="+mn-cs"/>
                        </a:rPr>
                        <a:t>的</a:t>
                      </a:r>
                      <a:r>
                        <a:rPr lang="en-US" sz="1800" b="1" kern="1200" dirty="0" smtClean="0">
                          <a:solidFill>
                            <a:schemeClr val="dk1"/>
                          </a:solidFill>
                          <a:latin typeface="+mn-ea"/>
                          <a:ea typeface="+mn-ea"/>
                          <a:cs typeface="+mn-cs"/>
                        </a:rPr>
                        <a:t> load </a:t>
                      </a:r>
                      <a:r>
                        <a:rPr lang="zh-CN" sz="1800" b="1" kern="1200" dirty="0" smtClean="0">
                          <a:solidFill>
                            <a:schemeClr val="dk1"/>
                          </a:solidFill>
                          <a:latin typeface="+mn-ea"/>
                          <a:ea typeface="+mn-ea"/>
                          <a:cs typeface="+mn-cs"/>
                        </a:rPr>
                        <a:t>方法从此</a:t>
                      </a:r>
                      <a:r>
                        <a:rPr lang="en-US" sz="1800" b="1" kern="1200" dirty="0" smtClean="0">
                          <a:solidFill>
                            <a:schemeClr val="dk1"/>
                          </a:solidFill>
                          <a:latin typeface="+mn-ea"/>
                          <a:ea typeface="+mn-ea"/>
                          <a:cs typeface="+mn-cs"/>
                        </a:rPr>
                        <a:t> URL </a:t>
                      </a:r>
                      <a:r>
                        <a:rPr lang="zh-CN" sz="1800" b="1" kern="1200" dirty="0" smtClean="0">
                          <a:solidFill>
                            <a:schemeClr val="dk1"/>
                          </a:solidFill>
                          <a:latin typeface="+mn-ea"/>
                          <a:ea typeface="+mn-ea"/>
                          <a:cs typeface="+mn-cs"/>
                        </a:rPr>
                        <a:t>地址加载要展示的内容（只加载一次）并插入</a:t>
                      </a:r>
                      <a:r>
                        <a:rPr lang="en-US" sz="1800" b="1" kern="1200" dirty="0" smtClean="0">
                          <a:solidFill>
                            <a:schemeClr val="dk1"/>
                          </a:solidFill>
                          <a:latin typeface="+mn-ea"/>
                          <a:ea typeface="+mn-ea"/>
                          <a:cs typeface="+mn-cs"/>
                        </a:rPr>
                        <a:t> .modal-content </a:t>
                      </a:r>
                      <a:r>
                        <a:rPr lang="zh-CN" sz="1800" b="1" kern="1200" dirty="0" smtClean="0">
                          <a:solidFill>
                            <a:schemeClr val="dk1"/>
                          </a:solidFill>
                          <a:latin typeface="+mn-ea"/>
                          <a:ea typeface="+mn-ea"/>
                          <a:cs typeface="+mn-cs"/>
                        </a:rPr>
                        <a:t>内。如果使用的是</a:t>
                      </a:r>
                      <a:r>
                        <a:rPr lang="en-US" sz="1800" b="1" kern="1200" dirty="0" smtClean="0">
                          <a:solidFill>
                            <a:schemeClr val="dk1"/>
                          </a:solidFill>
                          <a:latin typeface="+mn-ea"/>
                          <a:ea typeface="+mn-ea"/>
                          <a:cs typeface="+mn-cs"/>
                        </a:rPr>
                        <a:t> data </a:t>
                      </a:r>
                      <a:r>
                        <a:rPr lang="zh-CN" sz="1800" b="1" kern="1200" dirty="0" smtClean="0">
                          <a:solidFill>
                            <a:schemeClr val="dk1"/>
                          </a:solidFill>
                          <a:latin typeface="+mn-ea"/>
                          <a:ea typeface="+mn-ea"/>
                          <a:cs typeface="+mn-cs"/>
                        </a:rPr>
                        <a:t>属性</a:t>
                      </a:r>
                      <a:r>
                        <a:rPr lang="en-US" sz="1800" b="1" kern="1200" dirty="0" smtClean="0">
                          <a:solidFill>
                            <a:schemeClr val="dk1"/>
                          </a:solidFill>
                          <a:latin typeface="+mn-ea"/>
                          <a:ea typeface="+mn-ea"/>
                          <a:cs typeface="+mn-cs"/>
                        </a:rPr>
                        <a:t> API</a:t>
                      </a:r>
                      <a:r>
                        <a:rPr lang="zh-CN" sz="1800" b="1" kern="1200" dirty="0" smtClean="0">
                          <a:solidFill>
                            <a:schemeClr val="dk1"/>
                          </a:solidFill>
                          <a:latin typeface="+mn-ea"/>
                          <a:ea typeface="+mn-ea"/>
                          <a:cs typeface="+mn-cs"/>
                        </a:rPr>
                        <a:t>，还可以利用</a:t>
                      </a:r>
                      <a:r>
                        <a:rPr lang="en-US" sz="1800" b="1" kern="1200" dirty="0" smtClean="0">
                          <a:solidFill>
                            <a:schemeClr val="dk1"/>
                          </a:solidFill>
                          <a:latin typeface="+mn-ea"/>
                          <a:ea typeface="+mn-ea"/>
                          <a:cs typeface="+mn-cs"/>
                        </a:rPr>
                        <a:t> </a:t>
                      </a:r>
                      <a:r>
                        <a:rPr lang="en-US" sz="1800" b="1" kern="1200" dirty="0" err="1" smtClean="0">
                          <a:solidFill>
                            <a:schemeClr val="dk1"/>
                          </a:solidFill>
                          <a:latin typeface="+mn-ea"/>
                          <a:ea typeface="+mn-ea"/>
                          <a:cs typeface="+mn-cs"/>
                        </a:rPr>
                        <a:t>href</a:t>
                      </a:r>
                      <a:r>
                        <a:rPr lang="en-US" sz="1800" b="1" kern="1200" dirty="0" smtClean="0">
                          <a:solidFill>
                            <a:schemeClr val="dk1"/>
                          </a:solidFill>
                          <a:latin typeface="+mn-ea"/>
                          <a:ea typeface="+mn-ea"/>
                          <a:cs typeface="+mn-cs"/>
                        </a:rPr>
                        <a:t> </a:t>
                      </a:r>
                      <a:r>
                        <a:rPr lang="zh-CN" sz="1800" b="1" kern="1200" dirty="0" smtClean="0">
                          <a:solidFill>
                            <a:schemeClr val="dk1"/>
                          </a:solidFill>
                          <a:latin typeface="+mn-ea"/>
                          <a:ea typeface="+mn-ea"/>
                          <a:cs typeface="+mn-cs"/>
                        </a:rPr>
                        <a:t>属性指定内容来源地址</a:t>
                      </a:r>
                      <a:endParaRPr lang="zh-CN" sz="1800" b="1" kern="1200" dirty="0">
                        <a:solidFill>
                          <a:schemeClr val="dk1"/>
                        </a:solidFill>
                        <a:latin typeface="+mn-ea"/>
                        <a:ea typeface="+mn-ea"/>
                        <a:cs typeface="+mn-cs"/>
                      </a:endParaRPr>
                    </a:p>
                  </a:txBody>
                  <a:tcPr marL="7200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6428721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99992" y="70634"/>
            <a:ext cx="4464621" cy="954107"/>
          </a:xfrm>
        </p:spPr>
        <p:txBody>
          <a:bodyPr/>
          <a:lstStyle/>
          <a:p>
            <a:pPr>
              <a:defRPr/>
            </a:pPr>
            <a:r>
              <a:rPr lang="en-US" altLang="zh-CN" dirty="0" err="1"/>
              <a:t>Javascript</a:t>
            </a:r>
            <a:r>
              <a:rPr lang="zh-CN" altLang="zh-CN" dirty="0"/>
              <a:t>操作模态</a:t>
            </a:r>
            <a:r>
              <a:rPr lang="zh-CN" altLang="zh-CN" dirty="0" smtClean="0"/>
              <a:t>框</a:t>
            </a:r>
            <a:r>
              <a:rPr lang="en-US" altLang="zh-CN" dirty="0" smtClean="0"/>
              <a:t>3-1</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zh-CN" dirty="0"/>
              <a:t>模态框属性</a:t>
            </a:r>
            <a:endParaRPr lang="zh-CN" altLang="en-US" dirty="0"/>
          </a:p>
        </p:txBody>
      </p:sp>
      <p:sp>
        <p:nvSpPr>
          <p:cNvPr id="6" name="灯片编号占位符 5"/>
          <p:cNvSpPr>
            <a:spLocks noGrp="1"/>
          </p:cNvSpPr>
          <p:nvPr>
            <p:ph type="sldNum" sz="quarter" idx="10"/>
          </p:nvPr>
        </p:nvSpPr>
        <p:spPr/>
        <p:txBody>
          <a:bodyPr/>
          <a:lstStyle/>
          <a:p>
            <a:pPr>
              <a:defRPr/>
            </a:pPr>
            <a:fld id="{D4C544AB-AF4C-4A74-B638-213FBE600845}" type="slidenum">
              <a:rPr lang="zh-CN" altLang="en-US" smtClean="0"/>
              <a:pPr>
                <a:defRPr/>
              </a:pPr>
              <a:t>15</a:t>
            </a:fld>
            <a:r>
              <a:rPr lang="en-US" altLang="zh-CN" smtClean="0"/>
              <a:t>/45</a:t>
            </a:r>
            <a:endParaRPr lang="zh-CN" altLang="en-US" dirty="0"/>
          </a:p>
        </p:txBody>
      </p:sp>
      <p:graphicFrame>
        <p:nvGraphicFramePr>
          <p:cNvPr id="7" name="Group 29"/>
          <p:cNvGraphicFramePr>
            <a:graphicFrameLocks noGrp="1"/>
          </p:cNvGraphicFramePr>
          <p:nvPr>
            <p:extLst>
              <p:ext uri="{D42A27DB-BD31-4B8C-83A1-F6EECF244321}">
                <p14:modId xmlns:p14="http://schemas.microsoft.com/office/powerpoint/2010/main" val="1772966899"/>
              </p:ext>
            </p:extLst>
          </p:nvPr>
        </p:nvGraphicFramePr>
        <p:xfrm>
          <a:off x="467544" y="1988840"/>
          <a:ext cx="8064895" cy="2623138"/>
        </p:xfrm>
        <a:graphic>
          <a:graphicData uri="http://schemas.openxmlformats.org/drawingml/2006/table">
            <a:tbl>
              <a:tblPr firstRow="1" bandRow="1">
                <a:tableStyleId>{5C22544A-7EE6-4342-B048-85BDC9FD1C3A}</a:tableStyleId>
              </a:tblPr>
              <a:tblGrid>
                <a:gridCol w="1800200"/>
                <a:gridCol w="936104"/>
                <a:gridCol w="1152128"/>
                <a:gridCol w="4176463"/>
              </a:tblGrid>
              <a:tr h="3839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1800" b="1" i="0" u="none" strike="noStrike" kern="1200" cap="none" normalizeH="0" baseline="0" dirty="0" smtClean="0">
                          <a:ln>
                            <a:noFill/>
                          </a:ln>
                          <a:solidFill>
                            <a:schemeClr val="bg1"/>
                          </a:solidFill>
                          <a:effectLst/>
                          <a:latin typeface="Arial" charset="0"/>
                          <a:ea typeface="黑体" pitchFamily="2" charset="-122"/>
                          <a:cs typeface="+mn-cs"/>
                        </a:rPr>
                        <a:t>属性名称</a:t>
                      </a:r>
                      <a:endParaRPr kumimoji="0" lang="zh-CN" altLang="zh-CN" sz="1800" b="1" i="0" u="none" strike="noStrike" kern="1200" cap="none" normalizeH="0" baseline="0" dirty="0">
                        <a:ln>
                          <a:noFill/>
                        </a:ln>
                        <a:solidFill>
                          <a:schemeClr val="bg1"/>
                        </a:solidFill>
                        <a:effectLst/>
                        <a:latin typeface="Arial" charset="0"/>
                        <a:ea typeface="黑体" pitchFamily="2" charset="-122"/>
                        <a:cs typeface="+mn-cs"/>
                      </a:endParaRPr>
                    </a:p>
                  </a:txBody>
                  <a:tcPr marL="91439" marR="91439" marT="45706" marB="45706"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1800" b="1" i="0" u="none" strike="noStrike" kern="1200" cap="none" normalizeH="0" baseline="0" dirty="0" smtClean="0">
                          <a:ln>
                            <a:noFill/>
                          </a:ln>
                          <a:solidFill>
                            <a:schemeClr val="bg1"/>
                          </a:solidFill>
                          <a:effectLst/>
                          <a:latin typeface="Arial" charset="0"/>
                          <a:ea typeface="黑体" pitchFamily="2" charset="-122"/>
                          <a:cs typeface="+mn-cs"/>
                        </a:rPr>
                        <a:t>类型</a:t>
                      </a:r>
                      <a:endParaRPr kumimoji="0" lang="zh-CN" altLang="zh-CN" sz="1800" b="1" i="0" u="none" strike="noStrike" kern="1200" cap="none" normalizeH="0" baseline="0" dirty="0">
                        <a:ln>
                          <a:noFill/>
                        </a:ln>
                        <a:solidFill>
                          <a:schemeClr val="bg1"/>
                        </a:solidFill>
                        <a:effectLst/>
                        <a:latin typeface="Arial" charset="0"/>
                        <a:ea typeface="黑体" pitchFamily="2" charset="-122"/>
                        <a:cs typeface="+mn-cs"/>
                      </a:endParaRPr>
                    </a:p>
                  </a:txBody>
                  <a:tcPr marL="91439" marR="91439" marT="45706" marB="45706" horzOverflow="overflow">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a:ln>
                            <a:noFill/>
                          </a:ln>
                          <a:solidFill>
                            <a:schemeClr val="bg1"/>
                          </a:solidFill>
                          <a:effectLst/>
                          <a:latin typeface="Arial" charset="0"/>
                          <a:ea typeface="黑体" pitchFamily="2" charset="-122"/>
                          <a:cs typeface="+mn-cs"/>
                        </a:rPr>
                        <a:t>默认值</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a:ln>
                            <a:noFill/>
                          </a:ln>
                          <a:solidFill>
                            <a:schemeClr val="bg1"/>
                          </a:solidFill>
                          <a:effectLst/>
                          <a:latin typeface="Arial" charset="0"/>
                          <a:ea typeface="黑体" pitchFamily="2" charset="-122"/>
                          <a:cs typeface="+mn-cs"/>
                        </a:rPr>
                        <a:t>描述</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r>
              <a:tr h="10602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latin typeface="+mn-ea"/>
                          <a:ea typeface="+mn-ea"/>
                          <a:cs typeface="+mn-cs"/>
                        </a:rPr>
                        <a:t>backdrop</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sz="1800" b="1" kern="1200" dirty="0">
                          <a:solidFill>
                            <a:schemeClr val="dk1"/>
                          </a:solidFill>
                          <a:latin typeface="+mn-ea"/>
                          <a:ea typeface="+mn-ea"/>
                          <a:cs typeface="+mn-cs"/>
                        </a:rPr>
                        <a:t>布尔型</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ea"/>
                          <a:ea typeface="+mn-ea"/>
                          <a:cs typeface="+mn-cs"/>
                        </a:rPr>
                        <a:t>true</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dirty="0" smtClean="0">
                          <a:solidFill>
                            <a:schemeClr val="dk1"/>
                          </a:solidFill>
                          <a:latin typeface="+mn-ea"/>
                          <a:ea typeface="+mn-ea"/>
                          <a:cs typeface="+mn-cs"/>
                        </a:rPr>
                        <a:t>是否包含一个背景</a:t>
                      </a:r>
                      <a:r>
                        <a:rPr lang="en-US" sz="1800" b="1" kern="1200" dirty="0" smtClean="0">
                          <a:solidFill>
                            <a:schemeClr val="dk1"/>
                          </a:solidFill>
                          <a:latin typeface="+mn-ea"/>
                          <a:ea typeface="+mn-ea"/>
                          <a:cs typeface="+mn-cs"/>
                        </a:rPr>
                        <a:t>div</a:t>
                      </a:r>
                      <a:r>
                        <a:rPr lang="zh-CN" sz="1800" b="1" kern="1200" dirty="0" smtClean="0">
                          <a:solidFill>
                            <a:schemeClr val="dk1"/>
                          </a:solidFill>
                          <a:latin typeface="+mn-ea"/>
                          <a:ea typeface="+mn-ea"/>
                          <a:cs typeface="+mn-cs"/>
                        </a:rPr>
                        <a:t>，如果为</a:t>
                      </a:r>
                      <a:r>
                        <a:rPr lang="en-US" sz="1800" b="1" kern="1200" dirty="0" smtClean="0">
                          <a:solidFill>
                            <a:schemeClr val="dk1"/>
                          </a:solidFill>
                          <a:latin typeface="+mn-ea"/>
                          <a:ea typeface="+mn-ea"/>
                          <a:cs typeface="+mn-cs"/>
                        </a:rPr>
                        <a:t>true</a:t>
                      </a:r>
                      <a:r>
                        <a:rPr lang="zh-CN" sz="1800" b="1" kern="1200" dirty="0" smtClean="0">
                          <a:solidFill>
                            <a:schemeClr val="dk1"/>
                          </a:solidFill>
                          <a:latin typeface="+mn-ea"/>
                          <a:ea typeface="+mn-ea"/>
                          <a:cs typeface="+mn-cs"/>
                        </a:rPr>
                        <a:t>，则单击该背景（不是弹窗本身）时关闭弹窗。如果值为</a:t>
                      </a:r>
                      <a:r>
                        <a:rPr lang="en-US" sz="1800" b="1" kern="1200" dirty="0" smtClean="0">
                          <a:solidFill>
                            <a:schemeClr val="dk1"/>
                          </a:solidFill>
                          <a:latin typeface="+mn-ea"/>
                          <a:ea typeface="+mn-ea"/>
                          <a:cs typeface="+mn-cs"/>
                        </a:rPr>
                        <a:t>static</a:t>
                      </a:r>
                      <a:r>
                        <a:rPr lang="zh-CN" sz="1800" b="1" kern="1200" dirty="0" smtClean="0">
                          <a:solidFill>
                            <a:schemeClr val="dk1"/>
                          </a:solidFill>
                          <a:latin typeface="+mn-ea"/>
                          <a:ea typeface="+mn-ea"/>
                          <a:cs typeface="+mn-cs"/>
                        </a:rPr>
                        <a:t>，则单击背景</a:t>
                      </a:r>
                      <a:r>
                        <a:rPr lang="en-US" sz="1800" b="1" kern="1200" dirty="0" smtClean="0">
                          <a:solidFill>
                            <a:schemeClr val="dk1"/>
                          </a:solidFill>
                          <a:latin typeface="+mn-ea"/>
                          <a:ea typeface="+mn-ea"/>
                          <a:cs typeface="+mn-cs"/>
                        </a:rPr>
                        <a:t>div</a:t>
                      </a:r>
                      <a:r>
                        <a:rPr lang="zh-CN" sz="1800" b="1" kern="1200" dirty="0" smtClean="0">
                          <a:solidFill>
                            <a:schemeClr val="dk1"/>
                          </a:solidFill>
                          <a:latin typeface="+mn-ea"/>
                          <a:ea typeface="+mn-ea"/>
                          <a:cs typeface="+mn-cs"/>
                        </a:rPr>
                        <a:t>元素时不关闭弹窗</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59462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ea"/>
                          <a:ea typeface="+mn-ea"/>
                          <a:cs typeface="+mn-cs"/>
                        </a:rPr>
                        <a:t>keyboard</a:t>
                      </a:r>
                      <a:endParaRPr lang="zh-CN" sz="1800" b="1" kern="120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sz="1800" b="1" kern="1200" dirty="0">
                          <a:solidFill>
                            <a:schemeClr val="dk1"/>
                          </a:solidFill>
                          <a:latin typeface="+mn-ea"/>
                          <a:ea typeface="+mn-ea"/>
                          <a:cs typeface="+mn-cs"/>
                        </a:rPr>
                        <a:t>布尔型</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ea"/>
                          <a:ea typeface="+mn-ea"/>
                          <a:cs typeface="+mn-cs"/>
                        </a:rPr>
                        <a:t>true</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dirty="0">
                          <a:solidFill>
                            <a:schemeClr val="dk1"/>
                          </a:solidFill>
                          <a:latin typeface="+mn-ea"/>
                          <a:ea typeface="+mn-ea"/>
                          <a:cs typeface="+mn-cs"/>
                        </a:rPr>
                        <a:t>按</a:t>
                      </a:r>
                      <a:r>
                        <a:rPr lang="en-US" sz="1800" b="1" kern="1200" dirty="0">
                          <a:solidFill>
                            <a:schemeClr val="dk1"/>
                          </a:solidFill>
                          <a:latin typeface="+mn-ea"/>
                          <a:ea typeface="+mn-ea"/>
                          <a:cs typeface="+mn-cs"/>
                        </a:rPr>
                        <a:t>Esc</a:t>
                      </a:r>
                      <a:r>
                        <a:rPr lang="zh-CN" sz="1800" b="1" kern="1200" dirty="0">
                          <a:solidFill>
                            <a:schemeClr val="dk1"/>
                          </a:solidFill>
                          <a:latin typeface="+mn-ea"/>
                          <a:ea typeface="+mn-ea"/>
                          <a:cs typeface="+mn-cs"/>
                        </a:rPr>
                        <a:t>键时关闭弹窗，如果设置为</a:t>
                      </a:r>
                      <a:r>
                        <a:rPr lang="en-US" sz="1800" b="1" kern="1200" dirty="0">
                          <a:solidFill>
                            <a:schemeClr val="dk1"/>
                          </a:solidFill>
                          <a:latin typeface="+mn-ea"/>
                          <a:ea typeface="+mn-ea"/>
                          <a:cs typeface="+mn-cs"/>
                        </a:rPr>
                        <a:t>false</a:t>
                      </a:r>
                      <a:r>
                        <a:rPr lang="zh-CN" sz="1800" b="1" kern="1200" dirty="0">
                          <a:solidFill>
                            <a:schemeClr val="dk1"/>
                          </a:solidFill>
                          <a:latin typeface="+mn-ea"/>
                          <a:ea typeface="+mn-ea"/>
                          <a:cs typeface="+mn-cs"/>
                        </a:rPr>
                        <a:t>，则不会关闭弹窗</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54725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latin typeface="+mn-ea"/>
                          <a:ea typeface="+mn-ea"/>
                          <a:cs typeface="+mn-cs"/>
                        </a:rPr>
                        <a:t>show</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sz="1800" b="1" kern="1200" dirty="0">
                          <a:solidFill>
                            <a:schemeClr val="dk1"/>
                          </a:solidFill>
                          <a:latin typeface="+mn-ea"/>
                          <a:ea typeface="+mn-ea"/>
                          <a:cs typeface="+mn-cs"/>
                        </a:rPr>
                        <a:t>布尔型</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ea"/>
                          <a:ea typeface="+mn-ea"/>
                          <a:cs typeface="+mn-cs"/>
                        </a:rPr>
                        <a:t>true</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dirty="0" smtClean="0">
                          <a:solidFill>
                            <a:schemeClr val="dk1"/>
                          </a:solidFill>
                          <a:latin typeface="+mn-ea"/>
                          <a:ea typeface="+mn-ea"/>
                          <a:cs typeface="+mn-cs"/>
                        </a:rPr>
                        <a:t>初始化时是否显示</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9550858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7944" y="70634"/>
            <a:ext cx="4896669" cy="954107"/>
          </a:xfrm>
        </p:spPr>
        <p:txBody>
          <a:bodyPr/>
          <a:lstStyle/>
          <a:p>
            <a:pPr>
              <a:defRPr/>
            </a:pPr>
            <a:r>
              <a:rPr lang="en-US" altLang="zh-CN" dirty="0" err="1"/>
              <a:t>Javascript</a:t>
            </a:r>
            <a:r>
              <a:rPr lang="zh-CN" altLang="zh-CN" dirty="0"/>
              <a:t>操作模态</a:t>
            </a:r>
            <a:r>
              <a:rPr lang="zh-CN" altLang="zh-CN" dirty="0" smtClean="0"/>
              <a:t>框</a:t>
            </a:r>
            <a:r>
              <a:rPr lang="en-US" altLang="zh-CN" dirty="0" smtClean="0"/>
              <a:t>3-2</a:t>
            </a:r>
            <a:endParaRPr lang="en-US" altLang="zh-CN" dirty="0"/>
          </a:p>
        </p:txBody>
      </p:sp>
      <p:sp>
        <p:nvSpPr>
          <p:cNvPr id="3" name="内容占位符 2"/>
          <p:cNvSpPr>
            <a:spLocks noGrp="1"/>
          </p:cNvSpPr>
          <p:nvPr>
            <p:ph idx="1"/>
          </p:nvPr>
        </p:nvSpPr>
        <p:spPr>
          <a:xfrm>
            <a:off x="784225" y="1214438"/>
            <a:ext cx="7645400" cy="5143500"/>
          </a:xfrm>
        </p:spPr>
        <p:txBody>
          <a:bodyPr/>
          <a:lstStyle/>
          <a:p>
            <a:r>
              <a:rPr lang="zh-CN" altLang="zh-CN" dirty="0"/>
              <a:t>模态框方法</a:t>
            </a:r>
          </a:p>
        </p:txBody>
      </p:sp>
      <p:sp>
        <p:nvSpPr>
          <p:cNvPr id="6" name="灯片编号占位符 5"/>
          <p:cNvSpPr>
            <a:spLocks noGrp="1"/>
          </p:cNvSpPr>
          <p:nvPr>
            <p:ph type="sldNum" sz="quarter" idx="10"/>
          </p:nvPr>
        </p:nvSpPr>
        <p:spPr/>
        <p:txBody>
          <a:bodyPr/>
          <a:lstStyle/>
          <a:p>
            <a:pPr>
              <a:defRPr/>
            </a:pPr>
            <a:fld id="{D4C544AB-AF4C-4A74-B638-213FBE600845}" type="slidenum">
              <a:rPr lang="zh-CN" altLang="en-US" smtClean="0"/>
              <a:pPr>
                <a:defRPr/>
              </a:pPr>
              <a:t>16</a:t>
            </a:fld>
            <a:r>
              <a:rPr lang="en-US" altLang="zh-CN" smtClean="0"/>
              <a:t>/45</a:t>
            </a:r>
            <a:endParaRPr lang="zh-CN" altLang="en-US" dirty="0"/>
          </a:p>
        </p:txBody>
      </p:sp>
      <p:graphicFrame>
        <p:nvGraphicFramePr>
          <p:cNvPr id="7" name="Group 29"/>
          <p:cNvGraphicFramePr>
            <a:graphicFrameLocks noGrp="1"/>
          </p:cNvGraphicFramePr>
          <p:nvPr>
            <p:extLst>
              <p:ext uri="{D42A27DB-BD31-4B8C-83A1-F6EECF244321}">
                <p14:modId xmlns:p14="http://schemas.microsoft.com/office/powerpoint/2010/main" val="2991729055"/>
              </p:ext>
            </p:extLst>
          </p:nvPr>
        </p:nvGraphicFramePr>
        <p:xfrm>
          <a:off x="611560" y="2060848"/>
          <a:ext cx="7920880" cy="2731504"/>
        </p:xfrm>
        <a:graphic>
          <a:graphicData uri="http://schemas.openxmlformats.org/drawingml/2006/table">
            <a:tbl>
              <a:tblPr firstRow="1" bandRow="1">
                <a:tableStyleId>{5C22544A-7EE6-4342-B048-85BDC9FD1C3A}</a:tableStyleId>
              </a:tblPr>
              <a:tblGrid>
                <a:gridCol w="1368152"/>
                <a:gridCol w="3672409"/>
                <a:gridCol w="2880319"/>
              </a:tblGrid>
              <a:tr h="40534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smtClean="0">
                          <a:ln>
                            <a:noFill/>
                          </a:ln>
                          <a:solidFill>
                            <a:schemeClr val="bg1"/>
                          </a:solidFill>
                          <a:effectLst/>
                          <a:latin typeface="Arial" charset="0"/>
                          <a:ea typeface="黑体" pitchFamily="2" charset="-122"/>
                          <a:cs typeface="+mn-cs"/>
                        </a:rPr>
                        <a:t>参数名称</a:t>
                      </a:r>
                      <a:endParaRPr kumimoji="0" lang="zh-CN" sz="2000" b="1" i="0" u="none" strike="noStrike" kern="1200" cap="none" normalizeH="0" baseline="0" dirty="0">
                        <a:ln>
                          <a:noFill/>
                        </a:ln>
                        <a:solidFill>
                          <a:schemeClr val="bg1"/>
                        </a:solidFill>
                        <a:effectLst/>
                        <a:latin typeface="Arial" charset="0"/>
                        <a:ea typeface="黑体" pitchFamily="2" charset="-122"/>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a:ln>
                            <a:noFill/>
                          </a:ln>
                          <a:solidFill>
                            <a:schemeClr val="bg1"/>
                          </a:solidFill>
                          <a:effectLst/>
                          <a:latin typeface="Arial" charset="0"/>
                          <a:ea typeface="黑体" pitchFamily="2" charset="-122"/>
                          <a:cs typeface="+mn-cs"/>
                        </a:rPr>
                        <a:t>使用方法</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smtClean="0">
                          <a:ln>
                            <a:noFill/>
                          </a:ln>
                          <a:solidFill>
                            <a:schemeClr val="bg1"/>
                          </a:solidFill>
                          <a:effectLst/>
                          <a:latin typeface="Arial" charset="0"/>
                          <a:ea typeface="黑体" pitchFamily="2" charset="-122"/>
                          <a:cs typeface="+mn-cs"/>
                        </a:rPr>
                        <a:t>描述</a:t>
                      </a:r>
                      <a:endParaRPr kumimoji="0" lang="zh-CN" sz="2000" b="1" i="0" u="none" strike="noStrike" kern="1200" cap="none" normalizeH="0" baseline="0" dirty="0">
                        <a:ln>
                          <a:noFill/>
                        </a:ln>
                        <a:solidFill>
                          <a:schemeClr val="bg1"/>
                        </a:solidFill>
                        <a:effectLst/>
                        <a:latin typeface="Arial" charset="0"/>
                        <a:ea typeface="黑体" pitchFamily="2" charset="-122"/>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r>
              <a:tr h="11192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latin typeface="+mn-ea"/>
                          <a:ea typeface="+mn-ea"/>
                          <a:cs typeface="+mn-cs"/>
                        </a:rPr>
                        <a:t>toggle</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latin typeface="+mn-ea"/>
                          <a:ea typeface="+mn-ea"/>
                          <a:cs typeface="+mn-cs"/>
                        </a:rPr>
                        <a:t>$('#</a:t>
                      </a:r>
                      <a:r>
                        <a:rPr lang="en-US" sz="1800" b="1" kern="1200" dirty="0" err="1" smtClean="0">
                          <a:solidFill>
                            <a:schemeClr val="dk1"/>
                          </a:solidFill>
                          <a:latin typeface="+mn-ea"/>
                          <a:ea typeface="+mn-ea"/>
                          <a:cs typeface="+mn-cs"/>
                        </a:rPr>
                        <a:t>mymodal</a:t>
                      </a:r>
                      <a:r>
                        <a:rPr lang="en-US" sz="1800" b="1" kern="1200" dirty="0" smtClean="0">
                          <a:solidFill>
                            <a:schemeClr val="dk1"/>
                          </a:solidFill>
                          <a:latin typeface="+mn-ea"/>
                          <a:ea typeface="+mn-ea"/>
                          <a:cs typeface="+mn-cs"/>
                        </a:rPr>
                        <a:t>').modal('toggle');</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dirty="0" smtClean="0">
                          <a:solidFill>
                            <a:schemeClr val="dk1"/>
                          </a:solidFill>
                          <a:latin typeface="+mn-ea"/>
                          <a:ea typeface="+mn-ea"/>
                          <a:cs typeface="+mn-cs"/>
                        </a:rPr>
                        <a:t>触发时，反转弹窗的状态，如果当时是开启，则关闭。反之则开启</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627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ea"/>
                          <a:ea typeface="+mn-ea"/>
                          <a:cs typeface="+mn-cs"/>
                        </a:rPr>
                        <a:t>show</a:t>
                      </a:r>
                      <a:endParaRPr lang="zh-CN" sz="1800" b="1" kern="120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ea"/>
                          <a:ea typeface="+mn-ea"/>
                          <a:cs typeface="+mn-cs"/>
                        </a:rPr>
                        <a:t>$('#</a:t>
                      </a:r>
                      <a:r>
                        <a:rPr lang="en-US" sz="1800" b="1" kern="1200" dirty="0" err="1">
                          <a:solidFill>
                            <a:schemeClr val="dk1"/>
                          </a:solidFill>
                          <a:latin typeface="+mn-ea"/>
                          <a:ea typeface="+mn-ea"/>
                          <a:cs typeface="+mn-cs"/>
                        </a:rPr>
                        <a:t>mymodal</a:t>
                      </a:r>
                      <a:r>
                        <a:rPr lang="en-US" sz="1800" b="1" kern="1200" dirty="0">
                          <a:solidFill>
                            <a:schemeClr val="dk1"/>
                          </a:solidFill>
                          <a:latin typeface="+mn-ea"/>
                          <a:ea typeface="+mn-ea"/>
                          <a:cs typeface="+mn-cs"/>
                        </a:rPr>
                        <a:t>').modal('show');</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dirty="0" smtClean="0">
                          <a:solidFill>
                            <a:schemeClr val="dk1"/>
                          </a:solidFill>
                          <a:latin typeface="+mn-ea"/>
                          <a:ea typeface="+mn-ea"/>
                          <a:cs typeface="+mn-cs"/>
                        </a:rPr>
                        <a:t>触发时，显示弹窗</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57917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latin typeface="+mn-ea"/>
                          <a:ea typeface="+mn-ea"/>
                          <a:cs typeface="+mn-cs"/>
                        </a:rPr>
                        <a:t>hide</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latin typeface="+mn-ea"/>
                          <a:ea typeface="+mn-ea"/>
                          <a:cs typeface="+mn-cs"/>
                        </a:rPr>
                        <a:t>$('#</a:t>
                      </a:r>
                      <a:r>
                        <a:rPr lang="en-US" sz="1800" b="1" kern="1200" dirty="0" err="1" smtClean="0">
                          <a:solidFill>
                            <a:schemeClr val="dk1"/>
                          </a:solidFill>
                          <a:latin typeface="+mn-ea"/>
                          <a:ea typeface="+mn-ea"/>
                          <a:cs typeface="+mn-cs"/>
                        </a:rPr>
                        <a:t>mymodal</a:t>
                      </a:r>
                      <a:r>
                        <a:rPr lang="en-US" sz="1800" b="1" kern="1200" dirty="0" smtClean="0">
                          <a:solidFill>
                            <a:schemeClr val="dk1"/>
                          </a:solidFill>
                          <a:latin typeface="+mn-ea"/>
                          <a:ea typeface="+mn-ea"/>
                          <a:cs typeface="+mn-cs"/>
                        </a:rPr>
                        <a:t>').modal('hide');</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dirty="0" smtClean="0">
                          <a:solidFill>
                            <a:schemeClr val="dk1"/>
                          </a:solidFill>
                          <a:latin typeface="+mn-ea"/>
                          <a:ea typeface="+mn-ea"/>
                          <a:cs typeface="+mn-cs"/>
                        </a:rPr>
                        <a:t>触发时，关闭弹窗 </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653336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7944" y="286077"/>
            <a:ext cx="4896669" cy="523220"/>
          </a:xfrm>
        </p:spPr>
        <p:txBody>
          <a:bodyPr/>
          <a:lstStyle/>
          <a:p>
            <a:pPr>
              <a:defRPr/>
            </a:pPr>
            <a:r>
              <a:rPr lang="en-US" altLang="zh-CN" dirty="0" err="1"/>
              <a:t>Javascript</a:t>
            </a:r>
            <a:r>
              <a:rPr lang="zh-CN" altLang="zh-CN" dirty="0"/>
              <a:t>操作模态</a:t>
            </a:r>
            <a:r>
              <a:rPr lang="zh-CN" altLang="zh-CN" dirty="0" smtClean="0"/>
              <a:t>框</a:t>
            </a:r>
            <a:r>
              <a:rPr lang="en-US" altLang="zh-CN" dirty="0" smtClean="0"/>
              <a:t>3-3</a:t>
            </a:r>
            <a:endParaRPr lang="en-US" altLang="zh-CN" dirty="0"/>
          </a:p>
        </p:txBody>
      </p:sp>
      <p:sp>
        <p:nvSpPr>
          <p:cNvPr id="3" name="内容占位符 2"/>
          <p:cNvSpPr>
            <a:spLocks noGrp="1"/>
          </p:cNvSpPr>
          <p:nvPr>
            <p:ph idx="1"/>
          </p:nvPr>
        </p:nvSpPr>
        <p:spPr>
          <a:xfrm>
            <a:off x="784225" y="1214438"/>
            <a:ext cx="7645400" cy="5143500"/>
          </a:xfrm>
        </p:spPr>
        <p:txBody>
          <a:bodyPr/>
          <a:lstStyle/>
          <a:p>
            <a:r>
              <a:rPr lang="zh-CN" altLang="zh-CN" dirty="0"/>
              <a:t>模态框事件</a:t>
            </a:r>
          </a:p>
        </p:txBody>
      </p:sp>
      <p:sp>
        <p:nvSpPr>
          <p:cNvPr id="6" name="灯片编号占位符 5"/>
          <p:cNvSpPr>
            <a:spLocks noGrp="1"/>
          </p:cNvSpPr>
          <p:nvPr>
            <p:ph type="sldNum" sz="quarter" idx="10"/>
          </p:nvPr>
        </p:nvSpPr>
        <p:spPr/>
        <p:txBody>
          <a:bodyPr/>
          <a:lstStyle/>
          <a:p>
            <a:pPr>
              <a:defRPr/>
            </a:pPr>
            <a:fld id="{D4C544AB-AF4C-4A74-B638-213FBE600845}" type="slidenum">
              <a:rPr lang="zh-CN" altLang="en-US" smtClean="0"/>
              <a:pPr>
                <a:defRPr/>
              </a:pPr>
              <a:t>17</a:t>
            </a:fld>
            <a:r>
              <a:rPr lang="en-US" altLang="zh-CN" smtClean="0"/>
              <a:t>/45</a:t>
            </a:r>
            <a:endParaRPr lang="zh-CN" altLang="en-US" dirty="0"/>
          </a:p>
        </p:txBody>
      </p:sp>
      <p:graphicFrame>
        <p:nvGraphicFramePr>
          <p:cNvPr id="7" name="Group 29"/>
          <p:cNvGraphicFramePr>
            <a:graphicFrameLocks noGrp="1"/>
          </p:cNvGraphicFramePr>
          <p:nvPr>
            <p:extLst>
              <p:ext uri="{D42A27DB-BD31-4B8C-83A1-F6EECF244321}">
                <p14:modId xmlns:p14="http://schemas.microsoft.com/office/powerpoint/2010/main" val="1080899778"/>
              </p:ext>
            </p:extLst>
          </p:nvPr>
        </p:nvGraphicFramePr>
        <p:xfrm>
          <a:off x="323528" y="1844824"/>
          <a:ext cx="8424936" cy="3779253"/>
        </p:xfrm>
        <a:graphic>
          <a:graphicData uri="http://schemas.openxmlformats.org/drawingml/2006/table">
            <a:tbl>
              <a:tblPr firstRow="1" bandRow="1">
                <a:tableStyleId>{5C22544A-7EE6-4342-B048-85BDC9FD1C3A}</a:tableStyleId>
              </a:tblPr>
              <a:tblGrid>
                <a:gridCol w="2614636"/>
                <a:gridCol w="5810300"/>
              </a:tblGrid>
              <a:tr h="405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kern="1200" cap="none" normalizeH="0" baseline="0" dirty="0" smtClean="0">
                          <a:ln>
                            <a:noFill/>
                          </a:ln>
                          <a:solidFill>
                            <a:schemeClr val="bg1"/>
                          </a:solidFill>
                          <a:effectLst/>
                          <a:latin typeface="Arial" charset="0"/>
                          <a:ea typeface="黑体" pitchFamily="2" charset="-122"/>
                          <a:cs typeface="+mn-cs"/>
                        </a:rPr>
                        <a:t>事件类型</a:t>
                      </a:r>
                      <a:endParaRPr kumimoji="0" lang="zh-CN" sz="2000" b="1" i="0" u="none" strike="noStrike" kern="1200" cap="none" normalizeH="0" baseline="0" dirty="0">
                        <a:ln>
                          <a:noFill/>
                        </a:ln>
                        <a:solidFill>
                          <a:schemeClr val="bg1"/>
                        </a:solidFill>
                        <a:effectLst/>
                        <a:latin typeface="Arial" charset="0"/>
                        <a:ea typeface="黑体" pitchFamily="2" charset="-122"/>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smtClean="0">
                          <a:ln>
                            <a:noFill/>
                          </a:ln>
                          <a:solidFill>
                            <a:schemeClr val="bg1"/>
                          </a:solidFill>
                          <a:effectLst/>
                          <a:latin typeface="Arial" charset="0"/>
                          <a:ea typeface="黑体" pitchFamily="2" charset="-122"/>
                          <a:cs typeface="+mn-cs"/>
                        </a:rPr>
                        <a:t>描述</a:t>
                      </a:r>
                      <a:endParaRPr kumimoji="0" lang="zh-CN" sz="2000" b="1" i="0" u="none" strike="noStrike" kern="1200" cap="none" normalizeH="0" baseline="0" dirty="0">
                        <a:ln>
                          <a:noFill/>
                        </a:ln>
                        <a:solidFill>
                          <a:schemeClr val="bg1"/>
                        </a:solidFill>
                        <a:effectLst/>
                        <a:latin typeface="Arial" charset="0"/>
                        <a:ea typeface="黑体" pitchFamily="2" charset="-122"/>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r>
              <a:tr h="111884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latin typeface="+mn-ea"/>
                          <a:ea typeface="+mn-ea"/>
                          <a:cs typeface="+mn-cs"/>
                        </a:rPr>
                        <a:t>show.bs.modal</a:t>
                      </a:r>
                      <a:endParaRPr lang="zh-CN" sz="1800"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ea"/>
                          <a:ea typeface="+mn-ea"/>
                          <a:cs typeface="+mn-cs"/>
                        </a:rPr>
                        <a:t>show </a:t>
                      </a:r>
                      <a:r>
                        <a:rPr lang="zh-CN" sz="1800" kern="1200" dirty="0">
                          <a:solidFill>
                            <a:schemeClr val="dk1"/>
                          </a:solidFill>
                          <a:latin typeface="+mn-ea"/>
                          <a:ea typeface="+mn-ea"/>
                          <a:cs typeface="+mn-cs"/>
                        </a:rPr>
                        <a:t>方法调用之后立即触发该事件。如果是通过点击某个作为触发器的元素，则此元素可以通过事件的</a:t>
                      </a:r>
                      <a:r>
                        <a:rPr lang="en-US" sz="1800" kern="1200" dirty="0">
                          <a:solidFill>
                            <a:schemeClr val="dk1"/>
                          </a:solidFill>
                          <a:latin typeface="+mn-ea"/>
                          <a:ea typeface="+mn-ea"/>
                          <a:cs typeface="+mn-cs"/>
                        </a:rPr>
                        <a:t> </a:t>
                      </a:r>
                      <a:r>
                        <a:rPr lang="en-US" sz="1800" kern="1200" dirty="0" err="1">
                          <a:solidFill>
                            <a:schemeClr val="dk1"/>
                          </a:solidFill>
                          <a:latin typeface="+mn-ea"/>
                          <a:ea typeface="+mn-ea"/>
                          <a:cs typeface="+mn-cs"/>
                        </a:rPr>
                        <a:t>relatedTarget</a:t>
                      </a:r>
                      <a:r>
                        <a:rPr lang="en-US" sz="1800" kern="1200" dirty="0">
                          <a:solidFill>
                            <a:schemeClr val="dk1"/>
                          </a:solidFill>
                          <a:latin typeface="+mn-ea"/>
                          <a:ea typeface="+mn-ea"/>
                          <a:cs typeface="+mn-cs"/>
                        </a:rPr>
                        <a:t> </a:t>
                      </a:r>
                      <a:r>
                        <a:rPr lang="zh-CN" sz="1800" kern="1200" dirty="0">
                          <a:solidFill>
                            <a:schemeClr val="dk1"/>
                          </a:solidFill>
                          <a:latin typeface="+mn-ea"/>
                          <a:ea typeface="+mn-ea"/>
                          <a:cs typeface="+mn-cs"/>
                        </a:rPr>
                        <a:t>属性进行</a:t>
                      </a:r>
                      <a:r>
                        <a:rPr lang="zh-CN" sz="1800" kern="1200" dirty="0" smtClean="0">
                          <a:solidFill>
                            <a:schemeClr val="dk1"/>
                          </a:solidFill>
                          <a:latin typeface="+mn-ea"/>
                          <a:ea typeface="+mn-ea"/>
                          <a:cs typeface="+mn-cs"/>
                        </a:rPr>
                        <a:t>访问</a:t>
                      </a:r>
                      <a:endParaRPr lang="zh-CN" sz="1800"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62749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latin typeface="+mn-ea"/>
                          <a:ea typeface="+mn-ea"/>
                          <a:cs typeface="+mn-cs"/>
                        </a:rPr>
                        <a:t>shown.bs.modal</a:t>
                      </a:r>
                      <a:endParaRPr lang="zh-CN" sz="1800"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kern="1200" dirty="0">
                          <a:solidFill>
                            <a:schemeClr val="dk1"/>
                          </a:solidFill>
                          <a:latin typeface="+mn-ea"/>
                          <a:ea typeface="+mn-ea"/>
                          <a:cs typeface="+mn-cs"/>
                        </a:rPr>
                        <a:t>此事件在模态框已经显示出来（并且同时在</a:t>
                      </a:r>
                      <a:r>
                        <a:rPr lang="en-US" sz="1800" kern="1200" dirty="0">
                          <a:solidFill>
                            <a:schemeClr val="dk1"/>
                          </a:solidFill>
                          <a:latin typeface="+mn-ea"/>
                          <a:ea typeface="+mn-ea"/>
                          <a:cs typeface="+mn-cs"/>
                        </a:rPr>
                        <a:t> CSS </a:t>
                      </a:r>
                      <a:r>
                        <a:rPr lang="zh-CN" sz="1800" kern="1200" dirty="0">
                          <a:solidFill>
                            <a:schemeClr val="dk1"/>
                          </a:solidFill>
                          <a:latin typeface="+mn-ea"/>
                          <a:ea typeface="+mn-ea"/>
                          <a:cs typeface="+mn-cs"/>
                        </a:rPr>
                        <a:t>过渡效果完成）之后被触发。如果是通过点击某个作为触发器的元素，则此元素可以通过事件的</a:t>
                      </a:r>
                      <a:r>
                        <a:rPr lang="en-US" sz="1800" kern="1200" dirty="0">
                          <a:solidFill>
                            <a:schemeClr val="dk1"/>
                          </a:solidFill>
                          <a:latin typeface="+mn-ea"/>
                          <a:ea typeface="+mn-ea"/>
                          <a:cs typeface="+mn-cs"/>
                        </a:rPr>
                        <a:t> </a:t>
                      </a:r>
                      <a:r>
                        <a:rPr lang="en-US" sz="1800" kern="1200" dirty="0" err="1">
                          <a:solidFill>
                            <a:schemeClr val="dk1"/>
                          </a:solidFill>
                          <a:latin typeface="+mn-ea"/>
                          <a:ea typeface="+mn-ea"/>
                          <a:cs typeface="+mn-cs"/>
                        </a:rPr>
                        <a:t>relatedTarget</a:t>
                      </a:r>
                      <a:r>
                        <a:rPr lang="en-US" sz="1800" kern="1200" dirty="0">
                          <a:solidFill>
                            <a:schemeClr val="dk1"/>
                          </a:solidFill>
                          <a:latin typeface="+mn-ea"/>
                          <a:ea typeface="+mn-ea"/>
                          <a:cs typeface="+mn-cs"/>
                        </a:rPr>
                        <a:t> </a:t>
                      </a:r>
                      <a:r>
                        <a:rPr lang="zh-CN" sz="1800" kern="1200" dirty="0">
                          <a:solidFill>
                            <a:schemeClr val="dk1"/>
                          </a:solidFill>
                          <a:latin typeface="+mn-ea"/>
                          <a:ea typeface="+mn-ea"/>
                          <a:cs typeface="+mn-cs"/>
                        </a:rPr>
                        <a:t>属性进行</a:t>
                      </a:r>
                      <a:r>
                        <a:rPr lang="zh-CN" sz="1800" kern="1200" dirty="0" smtClean="0">
                          <a:solidFill>
                            <a:schemeClr val="dk1"/>
                          </a:solidFill>
                          <a:latin typeface="+mn-ea"/>
                          <a:ea typeface="+mn-ea"/>
                          <a:cs typeface="+mn-cs"/>
                        </a:rPr>
                        <a:t>访问</a:t>
                      </a:r>
                      <a:endParaRPr lang="zh-CN" sz="1800"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5789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latin typeface="+mn-ea"/>
                          <a:ea typeface="+mn-ea"/>
                          <a:cs typeface="+mn-cs"/>
                        </a:rPr>
                        <a:t>hide.bs.modal</a:t>
                      </a:r>
                      <a:endParaRPr lang="zh-CN" sz="1800"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ea"/>
                          <a:ea typeface="+mn-ea"/>
                          <a:cs typeface="+mn-cs"/>
                        </a:rPr>
                        <a:t>hide </a:t>
                      </a:r>
                      <a:r>
                        <a:rPr lang="zh-CN" sz="1800" kern="1200" dirty="0">
                          <a:solidFill>
                            <a:schemeClr val="dk1"/>
                          </a:solidFill>
                          <a:latin typeface="+mn-ea"/>
                          <a:ea typeface="+mn-ea"/>
                          <a:cs typeface="+mn-cs"/>
                        </a:rPr>
                        <a:t>方法调用之后立即触发该</a:t>
                      </a:r>
                      <a:r>
                        <a:rPr lang="zh-CN" sz="1800" kern="1200" dirty="0" smtClean="0">
                          <a:solidFill>
                            <a:schemeClr val="dk1"/>
                          </a:solidFill>
                          <a:latin typeface="+mn-ea"/>
                          <a:ea typeface="+mn-ea"/>
                          <a:cs typeface="+mn-cs"/>
                        </a:rPr>
                        <a:t>事件</a:t>
                      </a:r>
                      <a:endParaRPr lang="zh-CN" sz="1800"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57896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latin typeface="+mn-ea"/>
                          <a:ea typeface="+mn-ea"/>
                          <a:cs typeface="+mn-cs"/>
                        </a:rPr>
                        <a:t>hidden.bs.modal</a:t>
                      </a:r>
                      <a:endParaRPr lang="zh-CN" sz="1800"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kern="1200" dirty="0">
                          <a:solidFill>
                            <a:schemeClr val="dk1"/>
                          </a:solidFill>
                          <a:latin typeface="+mn-ea"/>
                          <a:ea typeface="+mn-ea"/>
                          <a:cs typeface="+mn-cs"/>
                        </a:rPr>
                        <a:t>此事件在模态框被隐藏（并且同时在</a:t>
                      </a:r>
                      <a:r>
                        <a:rPr lang="en-US" sz="1800" kern="1200" dirty="0">
                          <a:solidFill>
                            <a:schemeClr val="dk1"/>
                          </a:solidFill>
                          <a:latin typeface="+mn-ea"/>
                          <a:ea typeface="+mn-ea"/>
                          <a:cs typeface="+mn-cs"/>
                        </a:rPr>
                        <a:t> CSS </a:t>
                      </a:r>
                      <a:r>
                        <a:rPr lang="zh-CN" sz="1800" kern="1200" dirty="0">
                          <a:solidFill>
                            <a:schemeClr val="dk1"/>
                          </a:solidFill>
                          <a:latin typeface="+mn-ea"/>
                          <a:ea typeface="+mn-ea"/>
                          <a:cs typeface="+mn-cs"/>
                        </a:rPr>
                        <a:t>过渡效果完成）之后被</a:t>
                      </a:r>
                      <a:r>
                        <a:rPr lang="zh-CN" sz="1800" kern="1200" dirty="0" smtClean="0">
                          <a:solidFill>
                            <a:schemeClr val="dk1"/>
                          </a:solidFill>
                          <a:latin typeface="+mn-ea"/>
                          <a:ea typeface="+mn-ea"/>
                          <a:cs typeface="+mn-cs"/>
                        </a:rPr>
                        <a:t>触发</a:t>
                      </a:r>
                      <a:endParaRPr lang="zh-CN" sz="1800"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424029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4225" y="1503363"/>
            <a:ext cx="7532191" cy="4518025"/>
          </a:xfrm>
        </p:spPr>
        <p:txBody>
          <a:bodyPr/>
          <a:lstStyle/>
          <a:p>
            <a:pPr>
              <a:defRPr/>
            </a:pPr>
            <a:r>
              <a:rPr lang="zh-CN" altLang="en-US" dirty="0" smtClean="0"/>
              <a:t>需求说明</a:t>
            </a:r>
          </a:p>
          <a:p>
            <a:pPr lvl="1">
              <a:defRPr/>
            </a:pPr>
            <a:r>
              <a:rPr lang="zh-CN" altLang="en-US" dirty="0"/>
              <a:t>使用模态框布局登录框的页面结构和</a:t>
            </a:r>
            <a:r>
              <a:rPr lang="zh-CN" altLang="en-US" dirty="0" smtClean="0"/>
              <a:t>样式</a:t>
            </a:r>
            <a:endParaRPr lang="zh-CN" altLang="en-US" dirty="0"/>
          </a:p>
          <a:p>
            <a:pPr lvl="1">
              <a:defRPr/>
            </a:pPr>
            <a:r>
              <a:rPr lang="zh-CN" altLang="en-US" dirty="0" smtClean="0"/>
              <a:t>使用</a:t>
            </a:r>
            <a:r>
              <a:rPr lang="zh-CN" altLang="en-US" dirty="0"/>
              <a:t>栅格系统布局登录的表单</a:t>
            </a:r>
            <a:r>
              <a:rPr lang="zh-CN" altLang="en-US" dirty="0" smtClean="0"/>
              <a:t>内容</a:t>
            </a:r>
            <a:endParaRPr lang="zh-CN" altLang="en-US" dirty="0"/>
          </a:p>
          <a:p>
            <a:pPr lvl="1">
              <a:defRPr/>
            </a:pPr>
            <a:r>
              <a:rPr lang="zh-CN" altLang="en-US" dirty="0" smtClean="0"/>
              <a:t>通过</a:t>
            </a:r>
            <a:r>
              <a:rPr lang="zh-CN" altLang="en-US" dirty="0"/>
              <a:t>点击“登录”按钮触发弹出登录框。并且弹出的登录框是小型的</a:t>
            </a:r>
          </a:p>
        </p:txBody>
      </p:sp>
      <p:sp>
        <p:nvSpPr>
          <p:cNvPr id="2" name="标题 1"/>
          <p:cNvSpPr>
            <a:spLocks noGrp="1"/>
          </p:cNvSpPr>
          <p:nvPr>
            <p:ph type="title"/>
          </p:nvPr>
        </p:nvSpPr>
        <p:spPr>
          <a:xfrm>
            <a:off x="3708400" y="285750"/>
            <a:ext cx="5256213" cy="523875"/>
          </a:xfrm>
        </p:spPr>
        <p:txBody>
          <a:bodyPr/>
          <a:lstStyle/>
          <a:p>
            <a:pPr>
              <a:defRPr/>
            </a:pPr>
            <a:r>
              <a:rPr dirty="0">
                <a:solidFill>
                  <a:srgbClr val="121F55"/>
                </a:solidFill>
              </a:rPr>
              <a:t>学员操作</a:t>
            </a:r>
            <a:r>
              <a:rPr lang="en-US" altLang="zh-CN" dirty="0" smtClean="0">
                <a:solidFill>
                  <a:srgbClr val="121F55"/>
                </a:solidFill>
              </a:rPr>
              <a:t>—</a:t>
            </a:r>
            <a:r>
              <a:rPr lang="zh-CN" altLang="zh-CN" dirty="0"/>
              <a:t>制作百度登录框</a:t>
            </a:r>
            <a:endParaRPr dirty="0"/>
          </a:p>
        </p:txBody>
      </p:sp>
      <p:grpSp>
        <p:nvGrpSpPr>
          <p:cNvPr id="41988" name="组合 7"/>
          <p:cNvGrpSpPr>
            <a:grpSpLocks/>
          </p:cNvGrpSpPr>
          <p:nvPr/>
        </p:nvGrpSpPr>
        <p:grpSpPr bwMode="auto">
          <a:xfrm>
            <a:off x="107950" y="981075"/>
            <a:ext cx="928688" cy="406400"/>
            <a:chOff x="3786182" y="1192962"/>
            <a:chExt cx="928694" cy="406350"/>
          </a:xfrm>
        </p:grpSpPr>
        <p:sp>
          <p:nvSpPr>
            <p:cNvPr id="11" name="TextBox 10"/>
            <p:cNvSpPr txBox="1"/>
            <p:nvPr/>
          </p:nvSpPr>
          <p:spPr>
            <a:xfrm>
              <a:off x="4014783" y="1196137"/>
              <a:ext cx="700093" cy="40000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练习</a:t>
              </a:r>
            </a:p>
          </p:txBody>
        </p:sp>
        <p:pic>
          <p:nvPicPr>
            <p:cNvPr id="41996" name="Picture 2" descr="E:\设计支持\模板设计\Y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82" y="1192962"/>
              <a:ext cx="414476" cy="40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989" name="组合 20"/>
          <p:cNvGrpSpPr>
            <a:grpSpLocks/>
          </p:cNvGrpSpPr>
          <p:nvPr/>
        </p:nvGrpSpPr>
        <p:grpSpPr bwMode="auto">
          <a:xfrm>
            <a:off x="5394296" y="5949280"/>
            <a:ext cx="2786062" cy="428625"/>
            <a:chOff x="3714744" y="5143512"/>
            <a:chExt cx="2786082" cy="428628"/>
          </a:xfrm>
        </p:grpSpPr>
        <p:sp>
          <p:nvSpPr>
            <p:cNvPr id="17" name="圆角矩形 16"/>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8" name="TextBox 17"/>
            <p:cNvSpPr txBox="1"/>
            <p:nvPr/>
          </p:nvSpPr>
          <p:spPr bwMode="auto">
            <a:xfrm>
              <a:off x="3962611" y="5187962"/>
              <a:ext cx="2220497"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完成时间：</a:t>
              </a:r>
              <a:r>
                <a:rPr lang="en-US" altLang="zh-CN" sz="1600" b="1" spc="300" dirty="0" smtClean="0">
                  <a:solidFill>
                    <a:srgbClr val="FBFFFE"/>
                  </a:solidFill>
                  <a:latin typeface="微软雅黑" pitchFamily="34" charset="-122"/>
                  <a:ea typeface="微软雅黑" pitchFamily="34" charset="-122"/>
                </a:rPr>
                <a:t>20</a:t>
              </a:r>
              <a:r>
                <a:rPr lang="zh-CN" altLang="en-US" sz="1600" b="1" spc="300" dirty="0" smtClean="0">
                  <a:solidFill>
                    <a:srgbClr val="FBFFFE"/>
                  </a:solidFill>
                  <a:latin typeface="微软雅黑" pitchFamily="34" charset="-122"/>
                  <a:ea typeface="微软雅黑" pitchFamily="34" charset="-122"/>
                </a:rPr>
                <a:t>分钟</a:t>
              </a:r>
              <a:endParaRPr lang="zh-CN" altLang="en-US" sz="1600" b="1" spc="300" dirty="0">
                <a:solidFill>
                  <a:srgbClr val="FBFFFE"/>
                </a:solidFill>
                <a:latin typeface="微软雅黑" pitchFamily="34" charset="-122"/>
                <a:ea typeface="微软雅黑" pitchFamily="34" charset="-122"/>
              </a:endParaRPr>
            </a:p>
          </p:txBody>
        </p:sp>
      </p:grpSp>
      <p:pic>
        <p:nvPicPr>
          <p:cNvPr id="5" name="Picture 2" descr="C:\Users\yaling.he\Desktop\Chapter04 截图\图4.7　百度登录框.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186" y="3789040"/>
            <a:ext cx="4910878" cy="2659439"/>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p:cNvSpPr>
            <a:spLocks noGrp="1"/>
          </p:cNvSpPr>
          <p:nvPr>
            <p:ph type="sldNum" sz="quarter" idx="10"/>
          </p:nvPr>
        </p:nvSpPr>
        <p:spPr/>
        <p:txBody>
          <a:bodyPr/>
          <a:lstStyle/>
          <a:p>
            <a:pPr>
              <a:defRPr/>
            </a:pPr>
            <a:fld id="{D4C544AB-AF4C-4A74-B638-213FBE600845}" type="slidenum">
              <a:rPr lang="zh-CN" altLang="en-US" smtClean="0"/>
              <a:pPr>
                <a:defRPr/>
              </a:pPr>
              <a:t>18</a:t>
            </a:fld>
            <a:r>
              <a:rPr lang="en-US" altLang="zh-CN" smtClean="0"/>
              <a:t>/45</a:t>
            </a:r>
            <a:endParaRPr lang="zh-CN" altLang="en-US" dirty="0"/>
          </a:p>
        </p:txBody>
      </p:sp>
    </p:spTree>
    <p:extLst>
      <p:ext uri="{BB962C8B-B14F-4D97-AF65-F5344CB8AC3E}">
        <p14:creationId xmlns:p14="http://schemas.microsoft.com/office/powerpoint/2010/main" val="71574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内容占位符 2"/>
          <p:cNvSpPr>
            <a:spLocks noGrp="1"/>
          </p:cNvSpPr>
          <p:nvPr>
            <p:ph idx="1"/>
          </p:nvPr>
        </p:nvSpPr>
        <p:spPr>
          <a:xfrm>
            <a:off x="784225" y="1214438"/>
            <a:ext cx="7645400" cy="5143500"/>
          </a:xfrm>
        </p:spPr>
        <p:txBody>
          <a:bodyPr/>
          <a:lstStyle/>
          <a:p>
            <a:pPr eaLnBrk="1" hangingPunct="1">
              <a:defRPr/>
            </a:pPr>
            <a:r>
              <a:rPr lang="zh-CN" altLang="en-US" dirty="0" smtClean="0"/>
              <a:t>常见问题及解决办法</a:t>
            </a:r>
            <a:endParaRPr lang="en-US" altLang="zh-CN" dirty="0" smtClean="0"/>
          </a:p>
          <a:p>
            <a:pPr eaLnBrk="1" hangingPunct="1">
              <a:defRPr/>
            </a:pPr>
            <a:r>
              <a:rPr lang="zh-CN" altLang="en-US" dirty="0" smtClean="0"/>
              <a:t>代码规范问题</a:t>
            </a:r>
          </a:p>
          <a:p>
            <a:pPr eaLnBrk="1" hangingPunct="1">
              <a:defRPr/>
            </a:pPr>
            <a:r>
              <a:rPr lang="zh-CN" altLang="en-US" dirty="0" smtClean="0"/>
              <a:t>调试技巧</a:t>
            </a:r>
            <a:endParaRPr lang="en-US" altLang="zh-CN" dirty="0" smtClean="0"/>
          </a:p>
          <a:p>
            <a:pPr eaLnBrk="1" hangingPunct="1">
              <a:defRPr/>
            </a:pPr>
            <a:endParaRPr lang="zh-CN" altLang="en-US" dirty="0" smtClean="0"/>
          </a:p>
          <a:p>
            <a:pPr eaLnBrk="1" hangingPunct="1">
              <a:defRPr/>
            </a:pPr>
            <a:endParaRPr lang="zh-CN" altLang="en-US" dirty="0" smtClean="0"/>
          </a:p>
        </p:txBody>
      </p:sp>
      <p:sp>
        <p:nvSpPr>
          <p:cNvPr id="43011" name="Rectangle 2"/>
          <p:cNvSpPr>
            <a:spLocks noGrp="1" noChangeArrowheads="1"/>
          </p:cNvSpPr>
          <p:nvPr>
            <p:ph type="title"/>
          </p:nvPr>
        </p:nvSpPr>
        <p:spPr>
          <a:xfrm>
            <a:off x="5572125" y="285750"/>
            <a:ext cx="3392488" cy="523875"/>
          </a:xfrm>
        </p:spPr>
        <p:txBody>
          <a:bodyPr/>
          <a:lstStyle/>
          <a:p>
            <a:pPr eaLnBrk="1" hangingPunct="1"/>
            <a:r>
              <a:rPr smtClean="0">
                <a:solidFill>
                  <a:srgbClr val="121F55"/>
                </a:solidFill>
              </a:rPr>
              <a:t>共性问题集中讲解</a:t>
            </a:r>
          </a:p>
        </p:txBody>
      </p:sp>
      <p:grpSp>
        <p:nvGrpSpPr>
          <p:cNvPr id="43012" name="组合 29"/>
          <p:cNvGrpSpPr>
            <a:grpSpLocks/>
          </p:cNvGrpSpPr>
          <p:nvPr/>
        </p:nvGrpSpPr>
        <p:grpSpPr bwMode="auto">
          <a:xfrm>
            <a:off x="1857375" y="3214688"/>
            <a:ext cx="5929313" cy="2058987"/>
            <a:chOff x="1857356" y="3214688"/>
            <a:chExt cx="5929353" cy="2058988"/>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3015" name="组合 7"/>
            <p:cNvGrpSpPr>
              <a:grpSpLocks/>
            </p:cNvGrpSpPr>
            <p:nvPr/>
          </p:nvGrpSpPr>
          <p:grpSpPr bwMode="auto">
            <a:xfrm>
              <a:off x="1923997" y="3214688"/>
              <a:ext cx="5862712" cy="2058988"/>
              <a:chOff x="2066281" y="2227264"/>
              <a:chExt cx="5862790" cy="2059017"/>
            </a:xfrm>
          </p:grpSpPr>
          <p:grpSp>
            <p:nvGrpSpPr>
              <p:cNvPr id="43016" name="组合 19"/>
              <p:cNvGrpSpPr>
                <a:grpSpLocks/>
              </p:cNvGrpSpPr>
              <p:nvPr/>
            </p:nvGrpSpPr>
            <p:grpSpPr bwMode="auto">
              <a:xfrm>
                <a:off x="2066281" y="2227264"/>
                <a:ext cx="5862790" cy="2059017"/>
                <a:chOff x="2066262" y="2227167"/>
                <a:chExt cx="5862829" cy="2059103"/>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3021" name="组合 17"/>
                <p:cNvGrpSpPr>
                  <a:grpSpLocks/>
                </p:cNvGrpSpPr>
                <p:nvPr/>
              </p:nvGrpSpPr>
              <p:grpSpPr bwMode="auto">
                <a:xfrm>
                  <a:off x="2066262" y="2227167"/>
                  <a:ext cx="5148421" cy="2059103"/>
                  <a:chOff x="2066262" y="2084291"/>
                  <a:chExt cx="5148421" cy="2059103"/>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8849"/>
                  </a:xfrm>
                  <a:prstGeom prst="rect">
                    <a:avLst/>
                  </a:prstGeom>
                  <a:solidFill>
                    <a:schemeClr val="accent1">
                      <a:lumMod val="20000"/>
                      <a:lumOff val="80000"/>
                    </a:schemeClr>
                  </a:solidFill>
                  <a:ln w="9525" algn="ctr">
                    <a:noFill/>
                    <a:miter lim="800000"/>
                    <a:headEnd/>
                    <a:tailEnd/>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itchFamily="34" charset="-122"/>
                        <a:ea typeface="微软雅黑" pitchFamily="34" charset="-122"/>
                      </a:rPr>
                      <a:t>共性问题集中讲解   </a:t>
                    </a:r>
                    <a:endParaRPr lang="en-US" altLang="zh-CN" sz="3200" b="1" kern="0" spc="300" dirty="0">
                      <a:solidFill>
                        <a:schemeClr val="tx2">
                          <a:lumMod val="50000"/>
                        </a:schemeClr>
                      </a:solidFill>
                      <a:latin typeface="微软雅黑" pitchFamily="34" charset="-122"/>
                      <a:ea typeface="微软雅黑"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43017" name="组合 23"/>
              <p:cNvGrpSpPr>
                <a:grpSpLocks/>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 name="connsiteX0" fmla="*/ 691861 w 691861"/>
                    <a:gd name="connsiteY0" fmla="*/ 1857375 h 1866444"/>
                    <a:gd name="connsiteX1" fmla="*/ 0 w 691861"/>
                    <a:gd name="connsiteY1" fmla="*/ 0 h 1866444"/>
                    <a:gd name="connsiteX2" fmla="*/ 48901 w 691861"/>
                    <a:gd name="connsiteY2" fmla="*/ 1857375 h 1866444"/>
                    <a:gd name="connsiteX3" fmla="*/ 39834 w 691861"/>
                    <a:gd name="connsiteY3" fmla="*/ 1866444 h 1866444"/>
                    <a:gd name="connsiteX4" fmla="*/ 691861 w 691861"/>
                    <a:gd name="connsiteY4" fmla="*/ 1857375 h 1866444"/>
                    <a:gd name="connsiteX0" fmla="*/ 1049019 w 1049019"/>
                    <a:gd name="connsiteY0" fmla="*/ 1857375 h 1866444"/>
                    <a:gd name="connsiteX1" fmla="*/ 0 w 1049019"/>
                    <a:gd name="connsiteY1" fmla="*/ 0 h 1866444"/>
                    <a:gd name="connsiteX2" fmla="*/ 48901 w 1049019"/>
                    <a:gd name="connsiteY2" fmla="*/ 1857375 h 1866444"/>
                    <a:gd name="connsiteX3" fmla="*/ 39834 w 1049019"/>
                    <a:gd name="connsiteY3" fmla="*/ 1866444 h 1866444"/>
                    <a:gd name="connsiteX4" fmla="*/ 1049019 w 1049019"/>
                    <a:gd name="connsiteY4" fmla="*/ 1857375 h 1866444"/>
                    <a:gd name="connsiteX0" fmla="*/ 1334739 w 1334739"/>
                    <a:gd name="connsiteY0" fmla="*/ 1857375 h 1866444"/>
                    <a:gd name="connsiteX1" fmla="*/ 0 w 1334739"/>
                    <a:gd name="connsiteY1" fmla="*/ 0 h 1866444"/>
                    <a:gd name="connsiteX2" fmla="*/ 48901 w 1334739"/>
                    <a:gd name="connsiteY2" fmla="*/ 1857375 h 1866444"/>
                    <a:gd name="connsiteX3" fmla="*/ 39834 w 1334739"/>
                    <a:gd name="connsiteY3" fmla="*/ 1866444 h 1866444"/>
                    <a:gd name="connsiteX4" fmla="*/ 1334739 w 1334739"/>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19</a:t>
            </a:fld>
            <a:r>
              <a:rPr lang="en-US" altLang="zh-CN" smtClean="0"/>
              <a:t>/45</a:t>
            </a:r>
            <a:endParaRPr lang="zh-CN" altLang="en-US" dirty="0"/>
          </a:p>
        </p:txBody>
      </p:sp>
    </p:spTree>
    <p:extLst>
      <p:ext uri="{BB962C8B-B14F-4D97-AF65-F5344CB8AC3E}">
        <p14:creationId xmlns:p14="http://schemas.microsoft.com/office/powerpoint/2010/main" val="21492622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164388" y="285750"/>
            <a:ext cx="1800225" cy="523875"/>
          </a:xfrm>
        </p:spPr>
        <p:txBody>
          <a:bodyPr/>
          <a:lstStyle/>
          <a:p>
            <a:pPr eaLnBrk="1" hangingPunct="1"/>
            <a:r>
              <a:rPr smtClean="0">
                <a:solidFill>
                  <a:srgbClr val="121F55"/>
                </a:solidFill>
              </a:rPr>
              <a:t>预习检查</a:t>
            </a:r>
          </a:p>
        </p:txBody>
      </p:sp>
      <p:sp>
        <p:nvSpPr>
          <p:cNvPr id="15363" name="Rectangle 3"/>
          <p:cNvSpPr>
            <a:spLocks noGrp="1" noChangeArrowheads="1"/>
          </p:cNvSpPr>
          <p:nvPr>
            <p:ph idx="1"/>
          </p:nvPr>
        </p:nvSpPr>
        <p:spPr>
          <a:xfrm>
            <a:off x="784225" y="1214438"/>
            <a:ext cx="7645400" cy="5143500"/>
          </a:xfrm>
        </p:spPr>
        <p:txBody>
          <a:bodyPr/>
          <a:lstStyle/>
          <a:p>
            <a:pPr eaLnBrk="1" hangingPunct="1">
              <a:defRPr/>
            </a:pPr>
            <a:r>
              <a:rPr lang="en-US" altLang="zh-CN" dirty="0"/>
              <a:t>Bootstrap</a:t>
            </a:r>
            <a:r>
              <a:rPr lang="zh-CN" altLang="en-US" dirty="0"/>
              <a:t>有哪些插件，分别是什么？</a:t>
            </a:r>
          </a:p>
          <a:p>
            <a:pPr eaLnBrk="1" hangingPunct="1">
              <a:defRPr/>
            </a:pPr>
            <a:r>
              <a:rPr lang="zh-CN" altLang="en-US" dirty="0"/>
              <a:t>动画过渡插件应用在其他的哪些插件中？</a:t>
            </a:r>
          </a:p>
          <a:p>
            <a:pPr eaLnBrk="1" hangingPunct="1">
              <a:defRPr/>
            </a:pPr>
            <a:r>
              <a:rPr lang="zh-CN" altLang="en-US" dirty="0"/>
              <a:t>如何设置模态框尺寸大小？</a:t>
            </a:r>
          </a:p>
          <a:p>
            <a:pPr eaLnBrk="1" hangingPunct="1">
              <a:defRPr/>
            </a:pPr>
            <a:r>
              <a:rPr lang="zh-CN" altLang="en-US" dirty="0"/>
              <a:t>写出选项卡插件的</a:t>
            </a:r>
            <a:r>
              <a:rPr lang="en-US" altLang="zh-CN" dirty="0"/>
              <a:t>HTML</a:t>
            </a:r>
            <a:r>
              <a:rPr lang="zh-CN" altLang="en-US" smtClean="0"/>
              <a:t>结构</a:t>
            </a:r>
            <a:endParaRPr lang="zh-CN" altLang="en-US" dirty="0"/>
          </a:p>
          <a:p>
            <a:pPr eaLnBrk="1" hangingPunct="1">
              <a:defRPr/>
            </a:pPr>
            <a:r>
              <a:rPr lang="zh-CN" altLang="en-US" dirty="0"/>
              <a:t>旋转轮播有哪些方法？</a:t>
            </a:r>
          </a:p>
          <a:p>
            <a:pPr eaLnBrk="1" hangingPunct="1">
              <a:defRPr/>
            </a:pPr>
            <a:endParaRPr lang="en-US" altLang="zh-CN" dirty="0" smtClean="0"/>
          </a:p>
          <a:p>
            <a:pPr eaLnBrk="1" hangingPunct="1">
              <a:defRPr/>
            </a:pPr>
            <a:endParaRPr lang="zh-CN" altLang="en-US" dirty="0" smtClean="0"/>
          </a:p>
        </p:txBody>
      </p:sp>
      <p:grpSp>
        <p:nvGrpSpPr>
          <p:cNvPr id="24581" name="组合 1"/>
          <p:cNvGrpSpPr>
            <a:grpSpLocks/>
          </p:cNvGrpSpPr>
          <p:nvPr/>
        </p:nvGrpSpPr>
        <p:grpSpPr bwMode="auto">
          <a:xfrm>
            <a:off x="0" y="600075"/>
            <a:ext cx="1619250" cy="736600"/>
            <a:chOff x="0" y="600123"/>
            <a:chExt cx="1619672" cy="736273"/>
          </a:xfrm>
        </p:grpSpPr>
        <p:sp>
          <p:nvSpPr>
            <p:cNvPr id="14" name="TextBox 13"/>
            <p:cNvSpPr txBox="1"/>
            <p:nvPr/>
          </p:nvSpPr>
          <p:spPr>
            <a:xfrm>
              <a:off x="403330" y="620752"/>
              <a:ext cx="1216342" cy="399872"/>
            </a:xfrm>
            <a:prstGeom prst="rect">
              <a:avLst/>
            </a:prstGeom>
            <a:noFill/>
            <a:effectLst>
              <a:outerShdw blurRad="25400" dist="12700" dir="5400000" algn="t" rotWithShape="0">
                <a:prstClr val="black">
                  <a:alpha val="40000"/>
                </a:prstClr>
              </a:outerShdw>
            </a:effectLst>
          </p:spPr>
          <p:txBody>
            <a:bodyPr wrap="none">
              <a:spAutoFit/>
            </a:bodyPr>
            <a:lstStyle/>
            <a:p>
              <a:pPr>
                <a:defRPr/>
              </a:pPr>
              <a:r>
                <a:rPr lang="zh-CN" altLang="en-US" sz="2000" b="1" dirty="0">
                  <a:latin typeface="黑体" pitchFamily="49" charset="-122"/>
                  <a:ea typeface="黑体" pitchFamily="49" charset="-122"/>
                </a:rPr>
                <a:t>集中测试</a:t>
              </a:r>
            </a:p>
          </p:txBody>
        </p:sp>
        <p:pic>
          <p:nvPicPr>
            <p:cNvPr id="24584" name="Picture 16" descr="C:\Users\meng.zhang\Desktop\ACCP7.0模版图标规范\s副本.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0123"/>
              <a:ext cx="500066" cy="512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1" descr="C:\Users\meng.zhang\Desktop\ACCP7.0模版图标规范\user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955" y="833775"/>
              <a:ext cx="502621" cy="502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2</a:t>
            </a:fld>
            <a:r>
              <a:rPr lang="en-US" altLang="zh-CN" smtClean="0"/>
              <a:t>/45</a:t>
            </a:r>
            <a:endParaRPr lang="zh-CN" altLang="en-US" dirty="0"/>
          </a:p>
        </p:txBody>
      </p:sp>
    </p:spTree>
    <p:extLst>
      <p:ext uri="{BB962C8B-B14F-4D97-AF65-F5344CB8AC3E}">
        <p14:creationId xmlns:p14="http://schemas.microsoft.com/office/powerpoint/2010/main" val="15439510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9387" y="286077"/>
            <a:ext cx="2535225" cy="523220"/>
          </a:xfrm>
        </p:spPr>
        <p:txBody>
          <a:bodyPr/>
          <a:lstStyle/>
          <a:p>
            <a:pPr>
              <a:defRPr/>
            </a:pPr>
            <a:r>
              <a:rPr lang="zh-CN" altLang="zh-CN" dirty="0"/>
              <a:t>选项卡</a:t>
            </a:r>
            <a:endParaRPr lang="en-GB"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zh-CN" dirty="0"/>
              <a:t>选项卡（</a:t>
            </a:r>
            <a:r>
              <a:rPr lang="en-US" altLang="zh-CN" dirty="0"/>
              <a:t>Tab</a:t>
            </a:r>
            <a:r>
              <a:rPr lang="zh-CN" altLang="zh-CN" dirty="0"/>
              <a:t>）组件</a:t>
            </a:r>
            <a:endParaRPr lang="en-US" altLang="zh-CN" dirty="0" smtClean="0"/>
          </a:p>
          <a:p>
            <a:pPr lvl="1">
              <a:defRPr/>
            </a:pPr>
            <a:r>
              <a:rPr lang="zh-CN" altLang="en-US" dirty="0"/>
              <a:t>它</a:t>
            </a:r>
            <a:r>
              <a:rPr lang="zh-CN" altLang="zh-CN" dirty="0" smtClean="0"/>
              <a:t>是</a:t>
            </a:r>
            <a:r>
              <a:rPr lang="en-US" altLang="zh-CN" dirty="0"/>
              <a:t>Bootstrap</a:t>
            </a:r>
            <a:r>
              <a:rPr lang="zh-CN" altLang="zh-CN" dirty="0"/>
              <a:t>提供的一种非常常用的</a:t>
            </a:r>
            <a:r>
              <a:rPr lang="zh-CN" altLang="zh-CN" dirty="0" smtClean="0"/>
              <a:t>功能</a:t>
            </a:r>
            <a:endParaRPr lang="en-US" altLang="zh-CN" dirty="0"/>
          </a:p>
          <a:p>
            <a:pPr lvl="1">
              <a:defRPr/>
            </a:pPr>
            <a:r>
              <a:rPr lang="zh-CN" altLang="en-US" dirty="0" smtClean="0"/>
              <a:t>和</a:t>
            </a:r>
            <a:r>
              <a:rPr lang="zh-CN" altLang="zh-CN" dirty="0" smtClean="0"/>
              <a:t>平时</a:t>
            </a:r>
            <a:r>
              <a:rPr lang="zh-CN" altLang="zh-CN" dirty="0"/>
              <a:t>使用的</a:t>
            </a:r>
            <a:r>
              <a:rPr lang="en-US" altLang="zh-CN" dirty="0"/>
              <a:t>Windows</a:t>
            </a:r>
            <a:r>
              <a:rPr lang="zh-CN" altLang="zh-CN" dirty="0"/>
              <a:t>操作系统里的选项卡设置一样，单击一个选项，下面就显示对应的选项卡面板</a:t>
            </a:r>
            <a:endParaRPr lang="en-US" altLang="zh-CN" dirty="0" smtClean="0"/>
          </a:p>
          <a:p>
            <a:pPr>
              <a:defRPr/>
            </a:pPr>
            <a:endParaRPr lang="en-US" altLang="zh-CN" dirty="0"/>
          </a:p>
          <a:p>
            <a:pPr>
              <a:defRPr/>
            </a:pPr>
            <a:endParaRPr lang="en-US" altLang="zh-CN" dirty="0" smtClean="0"/>
          </a:p>
          <a:p>
            <a:pPr>
              <a:defRPr/>
            </a:pPr>
            <a:endParaRPr lang="en-US" altLang="zh-CN" dirty="0"/>
          </a:p>
          <a:p>
            <a:pPr marL="0" indent="0">
              <a:buNone/>
              <a:defRPr/>
            </a:pPr>
            <a:endParaRPr lang="en-US" altLang="zh-CN" dirty="0" smtClean="0"/>
          </a:p>
        </p:txBody>
      </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20</a:t>
            </a:fld>
            <a:r>
              <a:rPr lang="en-US" altLang="zh-CN" smtClean="0"/>
              <a:t>/45</a:t>
            </a:r>
            <a:endParaRPr lang="zh-CN" altLang="en-US" dirty="0"/>
          </a:p>
        </p:txBody>
      </p:sp>
    </p:spTree>
    <p:extLst>
      <p:ext uri="{BB962C8B-B14F-4D97-AF65-F5344CB8AC3E}">
        <p14:creationId xmlns:p14="http://schemas.microsoft.com/office/powerpoint/2010/main" val="32388932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64087" y="70634"/>
            <a:ext cx="3600525" cy="954107"/>
          </a:xfrm>
        </p:spPr>
        <p:txBody>
          <a:bodyPr/>
          <a:lstStyle/>
          <a:p>
            <a:pPr>
              <a:defRPr/>
            </a:pPr>
            <a:r>
              <a:rPr lang="zh-CN" altLang="zh-CN" dirty="0"/>
              <a:t>选项卡布局和样式</a:t>
            </a:r>
            <a:endParaRPr lang="en-GB"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zh-CN" dirty="0"/>
              <a:t>选项卡有两部分组成，</a:t>
            </a:r>
            <a:r>
              <a:rPr lang="en-US" altLang="zh-CN" dirty="0"/>
              <a:t>CSS</a:t>
            </a:r>
            <a:r>
              <a:rPr lang="zh-CN" altLang="zh-CN" dirty="0"/>
              <a:t>选项卡组件</a:t>
            </a:r>
            <a:r>
              <a:rPr lang="en-US" altLang="zh-CN" dirty="0"/>
              <a:t>+</a:t>
            </a:r>
            <a:r>
              <a:rPr lang="zh-CN" altLang="zh-CN" dirty="0"/>
              <a:t>底部可以切换的选项卡面板</a:t>
            </a:r>
            <a:endParaRPr lang="en-US" altLang="zh-CN" dirty="0"/>
          </a:p>
          <a:p>
            <a:pPr>
              <a:defRPr/>
            </a:pPr>
            <a:endParaRPr lang="en-US" altLang="zh-CN" dirty="0" smtClean="0"/>
          </a:p>
          <a:p>
            <a:pPr lvl="0"/>
            <a:endParaRPr lang="en-US" altLang="zh-CN" dirty="0" smtClean="0"/>
          </a:p>
          <a:p>
            <a:pPr lvl="0"/>
            <a:r>
              <a:rPr lang="zh-CN" altLang="zh-CN" dirty="0" smtClean="0"/>
              <a:t>选项</a:t>
            </a:r>
            <a:r>
              <a:rPr lang="zh-CN" altLang="zh-CN" dirty="0"/>
              <a:t>卡导航和选项卡面板要同时</a:t>
            </a:r>
            <a:r>
              <a:rPr lang="zh-CN" altLang="zh-CN" dirty="0" smtClean="0"/>
              <a:t>有</a:t>
            </a:r>
            <a:endParaRPr lang="zh-CN" altLang="zh-CN" dirty="0"/>
          </a:p>
          <a:p>
            <a:pPr lvl="0"/>
            <a:r>
              <a:rPr lang="zh-CN" altLang="zh-CN" dirty="0"/>
              <a:t>导航链接里要设置</a:t>
            </a:r>
            <a:r>
              <a:rPr lang="en-US" altLang="zh-CN" dirty="0"/>
              <a:t>data-toggle="tab"</a:t>
            </a:r>
            <a:r>
              <a:rPr lang="zh-CN" altLang="zh-CN" dirty="0"/>
              <a:t>，并且还要设置</a:t>
            </a:r>
            <a:r>
              <a:rPr lang="en-US" altLang="zh-CN" dirty="0"/>
              <a:t>data-target</a:t>
            </a:r>
            <a:r>
              <a:rPr lang="zh-CN" altLang="zh-CN" dirty="0"/>
              <a:t>或是</a:t>
            </a:r>
            <a:r>
              <a:rPr lang="en-US" altLang="zh-CN" dirty="0" err="1"/>
              <a:t>href</a:t>
            </a:r>
            <a:r>
              <a:rPr lang="en-US" altLang="zh-CN" dirty="0"/>
              <a:t>="</a:t>
            </a:r>
            <a:r>
              <a:rPr lang="zh-CN" altLang="zh-CN" dirty="0"/>
              <a:t>选择符</a:t>
            </a:r>
            <a:r>
              <a:rPr lang="en-US" altLang="zh-CN" dirty="0"/>
              <a:t>"</a:t>
            </a:r>
            <a:r>
              <a:rPr lang="zh-CN" altLang="zh-CN" dirty="0"/>
              <a:t>，以便单击的时候能找到该选择符所对应的</a:t>
            </a:r>
            <a:r>
              <a:rPr lang="en-US" altLang="zh-CN" dirty="0"/>
              <a:t>tab-pane</a:t>
            </a:r>
            <a:r>
              <a:rPr lang="zh-CN" altLang="zh-CN" dirty="0"/>
              <a:t>面</a:t>
            </a:r>
            <a:r>
              <a:rPr lang="zh-CN" altLang="zh-CN" dirty="0" smtClean="0"/>
              <a:t>板</a:t>
            </a:r>
            <a:endParaRPr lang="zh-CN" altLang="zh-CN" dirty="0"/>
          </a:p>
          <a:p>
            <a:r>
              <a:rPr lang="en-US" altLang="zh-CN" dirty="0"/>
              <a:t>tab-pane</a:t>
            </a:r>
            <a:r>
              <a:rPr lang="zh-CN" altLang="zh-CN" dirty="0"/>
              <a:t>要放在</a:t>
            </a:r>
            <a:r>
              <a:rPr lang="en-US" altLang="zh-CN" dirty="0"/>
              <a:t>tab-content</a:t>
            </a:r>
            <a:r>
              <a:rPr lang="zh-CN" altLang="zh-CN" dirty="0"/>
              <a:t>里面，要有</a:t>
            </a:r>
            <a:r>
              <a:rPr lang="en-US" altLang="zh-CN" dirty="0"/>
              <a:t>id</a:t>
            </a:r>
            <a:r>
              <a:rPr lang="zh-CN" altLang="zh-CN" dirty="0"/>
              <a:t>且值必须和</a:t>
            </a:r>
            <a:r>
              <a:rPr lang="en-US" altLang="zh-CN" dirty="0"/>
              <a:t>data-target</a:t>
            </a:r>
            <a:r>
              <a:rPr lang="zh-CN" altLang="zh-CN" dirty="0"/>
              <a:t>的值或</a:t>
            </a:r>
            <a:r>
              <a:rPr lang="en-US" altLang="zh-CN" dirty="0" err="1"/>
              <a:t>href</a:t>
            </a:r>
            <a:r>
              <a:rPr lang="zh-CN" altLang="zh-CN" dirty="0"/>
              <a:t>的值相同</a:t>
            </a:r>
            <a:endParaRPr lang="en-US" altLang="zh-CN" dirty="0"/>
          </a:p>
          <a:p>
            <a:pPr marL="0" indent="0">
              <a:buNone/>
              <a:defRPr/>
            </a:pPr>
            <a:endParaRPr lang="en-US" altLang="zh-CN" dirty="0" smtClean="0"/>
          </a:p>
        </p:txBody>
      </p:sp>
      <p:pic>
        <p:nvPicPr>
          <p:cNvPr id="5122" name="Picture 2" descr="C:\Users\yaling.he\Desktop\Chapter04 截图\图4.8 　选项卡的显示效果.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2276872"/>
            <a:ext cx="5442389" cy="305578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组合 18"/>
          <p:cNvGrpSpPr>
            <a:grpSpLocks/>
          </p:cNvGrpSpPr>
          <p:nvPr/>
        </p:nvGrpSpPr>
        <p:grpSpPr bwMode="auto">
          <a:xfrm>
            <a:off x="2771800" y="6312743"/>
            <a:ext cx="3551642" cy="428625"/>
            <a:chOff x="3143240" y="5143512"/>
            <a:chExt cx="4572032" cy="428628"/>
          </a:xfrm>
        </p:grpSpPr>
        <p:sp>
          <p:nvSpPr>
            <p:cNvPr id="9" name="圆角矩形 8"/>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0" name="圆角矩形 9"/>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1"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bwMode="auto">
            <a:xfrm>
              <a:off x="4162896" y="5187962"/>
              <a:ext cx="2959540"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smtClean="0">
                  <a:solidFill>
                    <a:srgbClr val="FBFFFE"/>
                  </a:solidFill>
                  <a:latin typeface="微软雅黑" pitchFamily="34" charset="-122"/>
                  <a:ea typeface="微软雅黑" pitchFamily="34" charset="-122"/>
                </a:rPr>
                <a:t>4</a:t>
              </a:r>
              <a:r>
                <a:rPr lang="zh-CN" altLang="en-US" sz="1600" b="1" spc="300" dirty="0" smtClean="0">
                  <a:solidFill>
                    <a:srgbClr val="FBFFFE"/>
                  </a:solidFill>
                  <a:latin typeface="微软雅黑" pitchFamily="34" charset="-122"/>
                  <a:ea typeface="微软雅黑" pitchFamily="34" charset="-122"/>
                </a:rPr>
                <a:t>：选项卡</a:t>
              </a:r>
              <a:endParaRPr lang="zh-CN" altLang="en-US" sz="1600" b="1" spc="300" dirty="0">
                <a:solidFill>
                  <a:srgbClr val="FBFFFE"/>
                </a:solidFill>
                <a:latin typeface="微软雅黑" pitchFamily="34" charset="-122"/>
                <a:ea typeface="微软雅黑" pitchFamily="34" charset="-122"/>
              </a:endParaRPr>
            </a:p>
          </p:txBody>
        </p:sp>
      </p:grpSp>
      <p:pic>
        <p:nvPicPr>
          <p:cNvPr id="13" name="Picture 1" descr="E:\设计支持\模板设计\Z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564904"/>
            <a:ext cx="462911"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bwMode="auto">
          <a:xfrm>
            <a:off x="357187" y="2572842"/>
            <a:ext cx="700088" cy="398462"/>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注意</a:t>
            </a:r>
          </a:p>
        </p:txBody>
      </p:sp>
      <p:sp>
        <p:nvSpPr>
          <p:cNvPr id="7" name="AutoShape 4"/>
          <p:cNvSpPr>
            <a:spLocks noChangeArrowheads="1"/>
          </p:cNvSpPr>
          <p:nvPr/>
        </p:nvSpPr>
        <p:spPr bwMode="auto">
          <a:xfrm>
            <a:off x="467544" y="1052736"/>
            <a:ext cx="8208912" cy="5078313"/>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lIns="72000" rIns="72000">
            <a:spAutoFit/>
          </a:bodyPr>
          <a:lstStyle/>
          <a:p>
            <a:pPr defTabSz="723900">
              <a:lnSpc>
                <a:spcPct val="150000"/>
              </a:lnSpc>
              <a:buClr>
                <a:schemeClr val="folHlink"/>
              </a:buClr>
              <a:buSzPct val="60000"/>
              <a:tabLst>
                <a:tab pos="444500" algn="l"/>
              </a:tabLst>
              <a:defRPr/>
            </a:pPr>
            <a:r>
              <a:rPr lang="en-US" altLang="zh-CN" b="1" dirty="0">
                <a:solidFill>
                  <a:schemeClr val="accent5">
                    <a:lumMod val="10000"/>
                  </a:schemeClr>
                </a:solidFill>
              </a:rPr>
              <a:t>&lt;</a:t>
            </a:r>
            <a:r>
              <a:rPr lang="en-US" altLang="zh-CN" b="1" dirty="0" err="1">
                <a:solidFill>
                  <a:schemeClr val="accent5">
                    <a:lumMod val="10000"/>
                  </a:schemeClr>
                </a:solidFill>
              </a:rPr>
              <a:t>ul</a:t>
            </a:r>
            <a:r>
              <a:rPr lang="en-US" altLang="zh-CN" b="1" dirty="0">
                <a:solidFill>
                  <a:schemeClr val="accent5">
                    <a:lumMod val="10000"/>
                  </a:schemeClr>
                </a:solidFill>
              </a:rPr>
              <a:t> class="</a:t>
            </a:r>
            <a:r>
              <a:rPr lang="en-US" altLang="zh-CN" b="1" dirty="0" err="1">
                <a:solidFill>
                  <a:schemeClr val="accent5">
                    <a:lumMod val="10000"/>
                  </a:schemeClr>
                </a:solidFill>
              </a:rPr>
              <a:t>nav</a:t>
            </a:r>
            <a:r>
              <a:rPr lang="en-US" altLang="zh-CN" b="1" dirty="0">
                <a:solidFill>
                  <a:schemeClr val="accent5">
                    <a:lumMod val="10000"/>
                  </a:schemeClr>
                </a:solidFill>
              </a:rPr>
              <a:t> </a:t>
            </a:r>
            <a:r>
              <a:rPr lang="en-US" altLang="zh-CN" b="1" dirty="0" err="1">
                <a:solidFill>
                  <a:schemeClr val="accent5">
                    <a:lumMod val="10000"/>
                  </a:schemeClr>
                </a:solidFill>
              </a:rPr>
              <a:t>nav</a:t>
            </a:r>
            <a:r>
              <a:rPr lang="en-US" altLang="zh-CN" b="1" dirty="0">
                <a:solidFill>
                  <a:schemeClr val="accent5">
                    <a:lumMod val="10000"/>
                  </a:schemeClr>
                </a:solidFill>
              </a:rPr>
              <a:t>-tabs"&gt;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    &lt;li class="active"&gt;&lt;a </a:t>
            </a:r>
            <a:r>
              <a:rPr lang="en-US" altLang="zh-CN" b="1" dirty="0" err="1">
                <a:solidFill>
                  <a:schemeClr val="accent5">
                    <a:lumMod val="10000"/>
                  </a:schemeClr>
                </a:solidFill>
              </a:rPr>
              <a:t>href</a:t>
            </a:r>
            <a:r>
              <a:rPr lang="en-US" altLang="zh-CN" b="1" dirty="0">
                <a:solidFill>
                  <a:schemeClr val="accent5">
                    <a:lumMod val="10000"/>
                  </a:schemeClr>
                </a:solidFill>
              </a:rPr>
              <a:t>="</a:t>
            </a:r>
            <a:r>
              <a:rPr lang="en-US" altLang="zh-CN" b="1" dirty="0">
                <a:solidFill>
                  <a:srgbClr val="FF0000"/>
                </a:solidFill>
              </a:rPr>
              <a:t>#name1</a:t>
            </a:r>
            <a:r>
              <a:rPr lang="en-US" altLang="zh-CN" b="1" dirty="0">
                <a:solidFill>
                  <a:schemeClr val="accent5">
                    <a:lumMod val="10000"/>
                  </a:schemeClr>
                </a:solidFill>
              </a:rPr>
              <a:t>" </a:t>
            </a:r>
            <a:r>
              <a:rPr lang="en-US" altLang="zh-CN" b="1" dirty="0">
                <a:solidFill>
                  <a:srgbClr val="FF0000"/>
                </a:solidFill>
              </a:rPr>
              <a:t>data-toggle="tab</a:t>
            </a:r>
            <a:r>
              <a:rPr lang="en-US" altLang="zh-CN" b="1" dirty="0">
                <a:solidFill>
                  <a:schemeClr val="accent5">
                    <a:lumMod val="10000"/>
                  </a:schemeClr>
                </a:solidFill>
              </a:rPr>
              <a:t>"&gt;home&lt;/a&gt;&lt;/li&gt;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    &lt;li&gt;&lt;a </a:t>
            </a:r>
            <a:r>
              <a:rPr lang="en-US" altLang="zh-CN" b="1" dirty="0" err="1">
                <a:solidFill>
                  <a:schemeClr val="accent5">
                    <a:lumMod val="10000"/>
                  </a:schemeClr>
                </a:solidFill>
              </a:rPr>
              <a:t>href</a:t>
            </a:r>
            <a:r>
              <a:rPr lang="en-US" altLang="zh-CN" b="1" dirty="0" smtClean="0">
                <a:solidFill>
                  <a:schemeClr val="accent5">
                    <a:lumMod val="10000"/>
                  </a:schemeClr>
                </a:solidFill>
              </a:rPr>
              <a:t>=“</a:t>
            </a:r>
            <a:r>
              <a:rPr lang="en-US" altLang="zh-CN" b="1" dirty="0" smtClean="0">
                <a:solidFill>
                  <a:srgbClr val="FF0000"/>
                </a:solidFill>
              </a:rPr>
              <a:t>#name2</a:t>
            </a:r>
            <a:r>
              <a:rPr lang="en-US" altLang="zh-CN" b="1" dirty="0" smtClean="0">
                <a:solidFill>
                  <a:schemeClr val="accent5">
                    <a:lumMod val="10000"/>
                  </a:schemeClr>
                </a:solidFill>
              </a:rPr>
              <a:t>” </a:t>
            </a:r>
            <a:r>
              <a:rPr lang="en-US" altLang="zh-CN" b="1" dirty="0">
                <a:solidFill>
                  <a:srgbClr val="FF0000"/>
                </a:solidFill>
              </a:rPr>
              <a:t>data-toggle</a:t>
            </a:r>
            <a:r>
              <a:rPr lang="en-US" altLang="zh-CN" b="1" dirty="0" smtClean="0">
                <a:solidFill>
                  <a:srgbClr val="FF0000"/>
                </a:solidFill>
              </a:rPr>
              <a:t>=“tab</a:t>
            </a:r>
            <a:r>
              <a:rPr lang="en-US" altLang="zh-CN" b="1" dirty="0" smtClean="0">
                <a:solidFill>
                  <a:schemeClr val="accent5">
                    <a:lumMod val="10000"/>
                  </a:schemeClr>
                </a:solidFill>
              </a:rPr>
              <a:t>”&gt;</a:t>
            </a:r>
            <a:r>
              <a:rPr lang="en-US" altLang="zh-CN" b="1" dirty="0">
                <a:solidFill>
                  <a:schemeClr val="accent5">
                    <a:lumMod val="10000"/>
                  </a:schemeClr>
                </a:solidFill>
              </a:rPr>
              <a:t>Profile&lt;/a&gt;&lt;/li</a:t>
            </a:r>
            <a:r>
              <a:rPr lang="en-US" altLang="zh-CN" b="1" dirty="0" smtClean="0">
                <a:solidFill>
                  <a:schemeClr val="accent5">
                    <a:lumMod val="10000"/>
                  </a:schemeClr>
                </a:solidFill>
              </a:rPr>
              <a:t>&gt;…</a:t>
            </a:r>
            <a:endParaRPr lang="en-US" altLang="zh-CN" b="1" dirty="0">
              <a:solidFill>
                <a:schemeClr val="accent5">
                  <a:lumMod val="10000"/>
                </a:schemeClr>
              </a:solidFill>
            </a:endParaRPr>
          </a:p>
          <a:p>
            <a:pPr defTabSz="723900">
              <a:lnSpc>
                <a:spcPct val="150000"/>
              </a:lnSpc>
              <a:buClr>
                <a:schemeClr val="folHlink"/>
              </a:buClr>
              <a:buSzPct val="60000"/>
              <a:tabLst>
                <a:tab pos="444500" algn="l"/>
              </a:tabLst>
              <a:defRPr/>
            </a:pPr>
            <a:r>
              <a:rPr lang="en-US" altLang="zh-CN" b="1" dirty="0" smtClean="0">
                <a:solidFill>
                  <a:schemeClr val="accent5">
                    <a:lumMod val="10000"/>
                  </a:schemeClr>
                </a:solidFill>
              </a:rPr>
              <a:t>&lt;/</a:t>
            </a:r>
            <a:r>
              <a:rPr lang="en-US" altLang="zh-CN" b="1" dirty="0" err="1">
                <a:solidFill>
                  <a:schemeClr val="accent5">
                    <a:lumMod val="10000"/>
                  </a:schemeClr>
                </a:solidFill>
              </a:rPr>
              <a:t>ul</a:t>
            </a:r>
            <a:r>
              <a:rPr lang="en-US" altLang="zh-CN" b="1" dirty="0">
                <a:solidFill>
                  <a:schemeClr val="accent5">
                    <a:lumMod val="10000"/>
                  </a:schemeClr>
                </a:solidFill>
              </a:rPr>
              <a:t>&gt;</a:t>
            </a:r>
          </a:p>
          <a:p>
            <a:pPr defTabSz="723900">
              <a:lnSpc>
                <a:spcPct val="150000"/>
              </a:lnSpc>
              <a:buClr>
                <a:schemeClr val="folHlink"/>
              </a:buClr>
              <a:buSzPct val="60000"/>
              <a:tabLst>
                <a:tab pos="444500" algn="l"/>
              </a:tabLst>
              <a:defRPr/>
            </a:pPr>
            <a:r>
              <a:rPr lang="en-US" altLang="zh-CN" b="1" dirty="0" smtClean="0">
                <a:solidFill>
                  <a:schemeClr val="accent5">
                    <a:lumMod val="10000"/>
                  </a:schemeClr>
                </a:solidFill>
              </a:rPr>
              <a:t>&lt;</a:t>
            </a:r>
            <a:r>
              <a:rPr lang="en-US" altLang="zh-CN" b="1" dirty="0">
                <a:solidFill>
                  <a:schemeClr val="accent5">
                    <a:lumMod val="10000"/>
                  </a:schemeClr>
                </a:solidFill>
              </a:rPr>
              <a:t>div class="</a:t>
            </a:r>
            <a:r>
              <a:rPr lang="en-US" altLang="zh-CN" b="1" dirty="0">
                <a:solidFill>
                  <a:srgbClr val="FF0000"/>
                </a:solidFill>
              </a:rPr>
              <a:t>tab-content</a:t>
            </a:r>
            <a:r>
              <a:rPr lang="en-US" altLang="zh-CN" b="1" dirty="0">
                <a:solidFill>
                  <a:schemeClr val="accent5">
                    <a:lumMod val="10000"/>
                  </a:schemeClr>
                </a:solidFill>
              </a:rPr>
              <a:t>"&gt;</a:t>
            </a:r>
          </a:p>
          <a:p>
            <a:pPr defTabSz="723900">
              <a:lnSpc>
                <a:spcPct val="150000"/>
              </a:lnSpc>
              <a:buClr>
                <a:schemeClr val="folHlink"/>
              </a:buClr>
              <a:buSzPct val="60000"/>
              <a:tabLst>
                <a:tab pos="444500" algn="l"/>
              </a:tabLst>
              <a:defRPr/>
            </a:pPr>
            <a:r>
              <a:rPr lang="en-US" altLang="zh-CN" b="1" dirty="0" smtClean="0">
                <a:solidFill>
                  <a:schemeClr val="accent5">
                    <a:lumMod val="10000"/>
                  </a:schemeClr>
                </a:solidFill>
              </a:rPr>
              <a:t>	&lt;</a:t>
            </a:r>
            <a:r>
              <a:rPr lang="en-US" altLang="zh-CN" b="1" dirty="0">
                <a:solidFill>
                  <a:schemeClr val="accent5">
                    <a:lumMod val="10000"/>
                  </a:schemeClr>
                </a:solidFill>
              </a:rPr>
              <a:t>div class="</a:t>
            </a:r>
            <a:r>
              <a:rPr lang="en-US" altLang="zh-CN" b="1" dirty="0">
                <a:solidFill>
                  <a:srgbClr val="FF0000"/>
                </a:solidFill>
              </a:rPr>
              <a:t>tab-pane</a:t>
            </a:r>
            <a:r>
              <a:rPr lang="en-US" altLang="zh-CN" b="1" dirty="0">
                <a:solidFill>
                  <a:schemeClr val="accent5">
                    <a:lumMod val="10000"/>
                  </a:schemeClr>
                </a:solidFill>
              </a:rPr>
              <a:t> fade in active" id="</a:t>
            </a:r>
            <a:r>
              <a:rPr lang="en-US" altLang="zh-CN" b="1" dirty="0">
                <a:solidFill>
                  <a:srgbClr val="FF0000"/>
                </a:solidFill>
              </a:rPr>
              <a:t>name1</a:t>
            </a:r>
            <a:r>
              <a:rPr lang="en-US" altLang="zh-CN" b="1" dirty="0">
                <a:solidFill>
                  <a:schemeClr val="accent5">
                    <a:lumMod val="10000"/>
                  </a:schemeClr>
                </a:solidFill>
              </a:rPr>
              <a:t>"&gt;</a:t>
            </a:r>
          </a:p>
          <a:p>
            <a:pPr defTabSz="723900">
              <a:lnSpc>
                <a:spcPct val="150000"/>
              </a:lnSpc>
              <a:buClr>
                <a:schemeClr val="folHlink"/>
              </a:buClr>
              <a:buSzPct val="60000"/>
              <a:tabLst>
                <a:tab pos="444500" algn="l"/>
              </a:tabLst>
              <a:defRPr/>
            </a:pPr>
            <a:r>
              <a:rPr lang="en-US" altLang="zh-CN" b="1" dirty="0" smtClean="0">
                <a:solidFill>
                  <a:schemeClr val="accent5">
                    <a:lumMod val="10000"/>
                  </a:schemeClr>
                </a:solidFill>
              </a:rPr>
              <a:t>		&lt;</a:t>
            </a:r>
            <a:r>
              <a:rPr lang="en-US" altLang="zh-CN" b="1" dirty="0">
                <a:solidFill>
                  <a:schemeClr val="accent5">
                    <a:lumMod val="10000"/>
                  </a:schemeClr>
                </a:solidFill>
              </a:rPr>
              <a:t>p&gt;……&lt;/p&gt;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    </a:t>
            </a:r>
            <a:r>
              <a:rPr lang="en-US" altLang="zh-CN" b="1" dirty="0" smtClean="0">
                <a:solidFill>
                  <a:schemeClr val="accent5">
                    <a:lumMod val="10000"/>
                  </a:schemeClr>
                </a:solidFill>
              </a:rPr>
              <a:t>   &lt;/</a:t>
            </a:r>
            <a:r>
              <a:rPr lang="en-US" altLang="zh-CN" b="1" dirty="0">
                <a:solidFill>
                  <a:schemeClr val="accent5">
                    <a:lumMod val="10000"/>
                  </a:schemeClr>
                </a:solidFill>
              </a:rPr>
              <a:t>div&gt;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    </a:t>
            </a:r>
            <a:r>
              <a:rPr lang="en-US" altLang="zh-CN" b="1" dirty="0" smtClean="0">
                <a:solidFill>
                  <a:schemeClr val="accent5">
                    <a:lumMod val="10000"/>
                  </a:schemeClr>
                </a:solidFill>
              </a:rPr>
              <a:t>  &lt;</a:t>
            </a:r>
            <a:r>
              <a:rPr lang="en-US" altLang="zh-CN" b="1" dirty="0">
                <a:solidFill>
                  <a:schemeClr val="accent5">
                    <a:lumMod val="10000"/>
                  </a:schemeClr>
                </a:solidFill>
              </a:rPr>
              <a:t>div class="</a:t>
            </a:r>
            <a:r>
              <a:rPr lang="en-US" altLang="zh-CN" b="1" dirty="0">
                <a:solidFill>
                  <a:srgbClr val="FF0000"/>
                </a:solidFill>
              </a:rPr>
              <a:t>tab-pane</a:t>
            </a:r>
            <a:r>
              <a:rPr lang="en-US" altLang="zh-CN" b="1" dirty="0">
                <a:solidFill>
                  <a:schemeClr val="accent5">
                    <a:lumMod val="10000"/>
                  </a:schemeClr>
                </a:solidFill>
              </a:rPr>
              <a:t> fade " id="</a:t>
            </a:r>
            <a:r>
              <a:rPr lang="en-US" altLang="zh-CN" b="1" dirty="0">
                <a:solidFill>
                  <a:srgbClr val="FF0000"/>
                </a:solidFill>
              </a:rPr>
              <a:t>name2</a:t>
            </a:r>
            <a:r>
              <a:rPr lang="en-US" altLang="zh-CN" b="1" dirty="0">
                <a:solidFill>
                  <a:schemeClr val="accent5">
                    <a:lumMod val="10000"/>
                  </a:schemeClr>
                </a:solidFill>
              </a:rPr>
              <a:t>"&gt;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       </a:t>
            </a:r>
            <a:r>
              <a:rPr lang="en-US" altLang="zh-CN" b="1" dirty="0" smtClean="0">
                <a:solidFill>
                  <a:schemeClr val="accent5">
                    <a:lumMod val="10000"/>
                  </a:schemeClr>
                </a:solidFill>
              </a:rPr>
              <a:t>   </a:t>
            </a:r>
            <a:r>
              <a:rPr lang="en-US" altLang="zh-CN" b="1" dirty="0">
                <a:solidFill>
                  <a:schemeClr val="accent5">
                    <a:lumMod val="10000"/>
                  </a:schemeClr>
                </a:solidFill>
              </a:rPr>
              <a:t>&lt;p&gt;……&lt;/p&gt;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   </a:t>
            </a:r>
            <a:r>
              <a:rPr lang="en-US" altLang="zh-CN" b="1" dirty="0" smtClean="0">
                <a:solidFill>
                  <a:schemeClr val="accent5">
                    <a:lumMod val="10000"/>
                  </a:schemeClr>
                </a:solidFill>
              </a:rPr>
              <a:t>   </a:t>
            </a:r>
            <a:r>
              <a:rPr lang="en-US" altLang="zh-CN" b="1" dirty="0">
                <a:solidFill>
                  <a:schemeClr val="accent5">
                    <a:lumMod val="10000"/>
                  </a:schemeClr>
                </a:solidFill>
              </a:rPr>
              <a:t>&lt;/div&gt;</a:t>
            </a:r>
          </a:p>
          <a:p>
            <a:pPr defTabSz="723900">
              <a:lnSpc>
                <a:spcPct val="150000"/>
              </a:lnSpc>
              <a:buClr>
                <a:schemeClr val="folHlink"/>
              </a:buClr>
              <a:buSzPct val="60000"/>
              <a:tabLst>
                <a:tab pos="444500" algn="l"/>
              </a:tabLst>
              <a:defRPr/>
            </a:pPr>
            <a:r>
              <a:rPr lang="en-US" altLang="zh-CN" b="1" dirty="0" smtClean="0">
                <a:solidFill>
                  <a:schemeClr val="accent5">
                    <a:lumMod val="10000"/>
                  </a:schemeClr>
                </a:solidFill>
              </a:rPr>
              <a:t>&lt;/</a:t>
            </a:r>
            <a:r>
              <a:rPr lang="en-US" altLang="zh-CN" b="1" dirty="0">
                <a:solidFill>
                  <a:schemeClr val="accent5">
                    <a:lumMod val="10000"/>
                  </a:schemeClr>
                </a:solidFill>
              </a:rPr>
              <a:t>div&gt;</a:t>
            </a:r>
          </a:p>
        </p:txBody>
      </p:sp>
      <p:grpSp>
        <p:nvGrpSpPr>
          <p:cNvPr id="15" name="组合 70"/>
          <p:cNvGrpSpPr>
            <a:grpSpLocks/>
          </p:cNvGrpSpPr>
          <p:nvPr/>
        </p:nvGrpSpPr>
        <p:grpSpPr bwMode="auto">
          <a:xfrm>
            <a:off x="57150" y="548680"/>
            <a:ext cx="1000125" cy="414337"/>
            <a:chOff x="1000100" y="2528843"/>
            <a:chExt cx="1000132" cy="414475"/>
          </a:xfrm>
        </p:grpSpPr>
        <p:pic>
          <p:nvPicPr>
            <p:cNvPr id="16" name="Picture 8" descr="E:\设计支持\模板设计\s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21</a:t>
            </a:fld>
            <a:r>
              <a:rPr lang="en-US" altLang="zh-CN" smtClean="0"/>
              <a:t>/45</a:t>
            </a:r>
            <a:endParaRPr lang="zh-CN" altLang="en-US" dirty="0"/>
          </a:p>
        </p:txBody>
      </p:sp>
    </p:spTree>
    <p:extLst>
      <p:ext uri="{BB962C8B-B14F-4D97-AF65-F5344CB8AC3E}">
        <p14:creationId xmlns:p14="http://schemas.microsoft.com/office/powerpoint/2010/main" val="239408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left)">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hidden"/>
                                      </p:to>
                                    </p:set>
                                  </p:childTnLst>
                                </p:cTn>
                              </p:par>
                              <p:par>
                                <p:cTn id="12" presetID="22" presetClass="entr" presetSubtype="8"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ipe(left)">
                                      <p:cBhvr>
                                        <p:cTn id="14" dur="500"/>
                                        <p:tgtEl>
                                          <p:spTgt spid="1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7"/>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5"/>
                                        </p:tgtEl>
                                        <p:attrNameLst>
                                          <p:attrName>style.visibility</p:attrName>
                                        </p:attrNameLst>
                                      </p:cBhvr>
                                      <p:to>
                                        <p:strVal val="hidden"/>
                                      </p:to>
                                    </p:set>
                                  </p:childTnLst>
                                </p:cTn>
                              </p:par>
                              <p:par>
                                <p:cTn id="28" presetID="22" presetClass="entr" presetSubtype="8"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par>
                                <p:cTn id="31" presetID="22" presetClass="entr" presetSubtype="8"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wipe(left)">
                                      <p:cBhvr>
                                        <p:cTn id="33" dur="500"/>
                                        <p:tgtEl>
                                          <p:spTgt spid="3">
                                            <p:txEl>
                                              <p:pRg st="3" end="3"/>
                                            </p:txEl>
                                          </p:spTgt>
                                        </p:tgtEl>
                                      </p:cBhvr>
                                    </p:animEffect>
                                  </p:childTnLst>
                                </p:cTn>
                              </p:par>
                              <p:par>
                                <p:cTn id="34" presetID="22" presetClass="entr" presetSubtype="8" fill="hold"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wipe(left)">
                                      <p:cBhvr>
                                        <p:cTn id="36" dur="500"/>
                                        <p:tgtEl>
                                          <p:spTgt spid="3">
                                            <p:txEl>
                                              <p:pRg st="4" end="4"/>
                                            </p:txEl>
                                          </p:spTgt>
                                        </p:tgtEl>
                                      </p:cBhvr>
                                    </p:animEffect>
                                  </p:childTnLst>
                                </p:cTn>
                              </p:par>
                              <p:par>
                                <p:cTn id="37" presetID="22" presetClass="entr" presetSubtype="8"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wipe(left)">
                                      <p:cBhvr>
                                        <p:cTn id="39" dur="500"/>
                                        <p:tgtEl>
                                          <p:spTgt spid="3">
                                            <p:txEl>
                                              <p:pRg st="5" end="5"/>
                                            </p:txEl>
                                          </p:spTgt>
                                        </p:tgtEl>
                                      </p:cBhvr>
                                    </p:animEffect>
                                  </p:childTnLst>
                                </p:cTn>
                              </p:par>
                              <p:par>
                                <p:cTn id="40" presetID="22" presetClass="entr" presetSubtype="8"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animBg="1"/>
      <p:bldP spid="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4048" y="70634"/>
            <a:ext cx="3960565" cy="954107"/>
          </a:xfrm>
        </p:spPr>
        <p:txBody>
          <a:bodyPr/>
          <a:lstStyle/>
          <a:p>
            <a:pPr>
              <a:defRPr/>
            </a:pPr>
            <a:r>
              <a:rPr lang="en-US" altLang="zh-CN" dirty="0" err="1"/>
              <a:t>Javascript</a:t>
            </a:r>
            <a:r>
              <a:rPr lang="zh-CN" altLang="zh-CN" dirty="0"/>
              <a:t>操作选项卡</a:t>
            </a:r>
            <a:endParaRPr dirty="0"/>
          </a:p>
        </p:txBody>
      </p:sp>
      <p:sp>
        <p:nvSpPr>
          <p:cNvPr id="3" name="内容占位符 2"/>
          <p:cNvSpPr>
            <a:spLocks noGrp="1"/>
          </p:cNvSpPr>
          <p:nvPr>
            <p:ph idx="1"/>
          </p:nvPr>
        </p:nvSpPr>
        <p:spPr>
          <a:xfrm>
            <a:off x="784225" y="1125538"/>
            <a:ext cx="7645400" cy="5143500"/>
          </a:xfrm>
        </p:spPr>
        <p:txBody>
          <a:bodyPr/>
          <a:lstStyle/>
          <a:p>
            <a:pPr>
              <a:defRPr/>
            </a:pPr>
            <a:r>
              <a:rPr lang="zh-CN" altLang="zh-CN" dirty="0"/>
              <a:t>选项卡</a:t>
            </a:r>
            <a:r>
              <a:rPr lang="zh-CN" altLang="zh-CN" dirty="0" smtClean="0"/>
              <a:t>方法</a:t>
            </a:r>
            <a:endParaRPr lang="en-US" altLang="zh-CN" dirty="0" smtClean="0"/>
          </a:p>
          <a:p>
            <a:pPr>
              <a:defRPr/>
            </a:pPr>
            <a:endParaRPr lang="en-US" altLang="zh-CN" dirty="0"/>
          </a:p>
          <a:p>
            <a:pPr>
              <a:defRPr/>
            </a:pPr>
            <a:endParaRPr lang="en-US" altLang="zh-CN" dirty="0" smtClean="0"/>
          </a:p>
          <a:p>
            <a:pPr>
              <a:defRPr/>
            </a:pPr>
            <a:endParaRPr lang="en-US" altLang="zh-CN" dirty="0"/>
          </a:p>
          <a:p>
            <a:pPr>
              <a:defRPr/>
            </a:pPr>
            <a:endParaRPr lang="en-US" altLang="zh-CN" dirty="0" smtClean="0"/>
          </a:p>
          <a:p>
            <a:pPr>
              <a:defRPr/>
            </a:pPr>
            <a:r>
              <a:rPr lang="zh-CN" altLang="en-US" dirty="0"/>
              <a:t>选项</a:t>
            </a:r>
            <a:r>
              <a:rPr lang="zh-CN" altLang="en-US" dirty="0" smtClean="0"/>
              <a:t>卡事件</a:t>
            </a:r>
            <a:endParaRPr lang="en-US" altLang="zh-CN" dirty="0" smtClean="0"/>
          </a:p>
          <a:p>
            <a:pPr marL="457200" lvl="1" indent="0">
              <a:buNone/>
              <a:defRPr/>
            </a:pPr>
            <a:endParaRPr lang="en-US" altLang="zh-CN" dirty="0" smtClean="0">
              <a:solidFill>
                <a:srgbClr val="FF0000"/>
              </a:solidFill>
            </a:endParaRPr>
          </a:p>
          <a:p>
            <a:pPr lvl="2">
              <a:defRPr/>
            </a:pPr>
            <a:endParaRPr lang="en-US" altLang="zh-CN" dirty="0" smtClean="0">
              <a:solidFill>
                <a:srgbClr val="FF0000"/>
              </a:solidFill>
            </a:endParaRPr>
          </a:p>
          <a:p>
            <a:pPr lvl="1">
              <a:defRPr/>
            </a:pPr>
            <a:endParaRPr lang="en-US" altLang="zh-CN" dirty="0" smtClean="0"/>
          </a:p>
          <a:p>
            <a:pPr marL="457200" lvl="1" indent="0">
              <a:buFont typeface="Wingdings" pitchFamily="2" charset="2"/>
              <a:buNone/>
              <a:defRPr/>
            </a:pPr>
            <a:endParaRPr lang="en-US" altLang="zh-CN" dirty="0" smtClean="0"/>
          </a:p>
          <a:p>
            <a:pPr lvl="2">
              <a:defRPr/>
            </a:pPr>
            <a:endParaRPr lang="en-US" altLang="zh-CN" dirty="0" smtClean="0"/>
          </a:p>
          <a:p>
            <a:pPr lvl="1">
              <a:buFont typeface="Wingdings" pitchFamily="2" charset="2"/>
              <a:buNone/>
              <a:defRPr/>
            </a:pPr>
            <a:endParaRPr lang="zh-CN" altLang="en-US" dirty="0"/>
          </a:p>
        </p:txBody>
      </p:sp>
      <p:sp>
        <p:nvSpPr>
          <p:cNvPr id="7" name="AutoShape 4"/>
          <p:cNvSpPr>
            <a:spLocks noChangeArrowheads="1"/>
          </p:cNvSpPr>
          <p:nvPr/>
        </p:nvSpPr>
        <p:spPr bwMode="auto">
          <a:xfrm>
            <a:off x="395536" y="1700808"/>
            <a:ext cx="8208912" cy="1754326"/>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wrap="square" lIns="72000" rIns="72000">
            <a:spAutoFit/>
          </a:bodyPr>
          <a:lstStyle/>
          <a:p>
            <a:pPr defTabSz="723900">
              <a:lnSpc>
                <a:spcPct val="150000"/>
              </a:lnSpc>
              <a:buClr>
                <a:schemeClr val="folHlink"/>
              </a:buClr>
              <a:buSzPct val="60000"/>
              <a:tabLst>
                <a:tab pos="444500" algn="l"/>
              </a:tabLst>
              <a:defRPr/>
            </a:pPr>
            <a:r>
              <a:rPr lang="en-US" altLang="zh-CN" b="1" dirty="0">
                <a:solidFill>
                  <a:schemeClr val="accent5">
                    <a:lumMod val="10000"/>
                  </a:schemeClr>
                </a:solidFill>
              </a:rPr>
              <a:t>$('.</a:t>
            </a:r>
            <a:r>
              <a:rPr lang="en-US" altLang="zh-CN" b="1" dirty="0" err="1">
                <a:solidFill>
                  <a:schemeClr val="accent5">
                    <a:lumMod val="10000"/>
                  </a:schemeClr>
                </a:solidFill>
              </a:rPr>
              <a:t>nav</a:t>
            </a:r>
            <a:r>
              <a:rPr lang="en-US" altLang="zh-CN" b="1" dirty="0">
                <a:solidFill>
                  <a:schemeClr val="accent5">
                    <a:lumMod val="10000"/>
                  </a:schemeClr>
                </a:solidFill>
              </a:rPr>
              <a:t> a').click(function(e){</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    </a:t>
            </a:r>
            <a:r>
              <a:rPr lang="en-US" altLang="zh-CN" b="1" dirty="0" err="1">
                <a:solidFill>
                  <a:schemeClr val="accent5">
                    <a:lumMod val="10000"/>
                  </a:schemeClr>
                </a:solidFill>
              </a:rPr>
              <a:t>e.preventDefault</a:t>
            </a:r>
            <a:r>
              <a:rPr lang="en-US" altLang="zh-CN" b="1" dirty="0">
                <a:solidFill>
                  <a:schemeClr val="accent5">
                    <a:lumMod val="10000"/>
                  </a:schemeClr>
                </a:solidFill>
              </a:rPr>
              <a:t>();</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    </a:t>
            </a:r>
            <a:r>
              <a:rPr lang="en-US" altLang="zh-CN" b="1" dirty="0">
                <a:solidFill>
                  <a:srgbClr val="FF0000"/>
                </a:solidFill>
              </a:rPr>
              <a:t>$(this).tab('show');</a:t>
            </a:r>
          </a:p>
          <a:p>
            <a:pPr defTabSz="723900">
              <a:lnSpc>
                <a:spcPct val="150000"/>
              </a:lnSpc>
              <a:buClr>
                <a:schemeClr val="folHlink"/>
              </a:buClr>
              <a:buSzPct val="60000"/>
              <a:tabLst>
                <a:tab pos="444500" algn="l"/>
              </a:tabLst>
              <a:defRPr/>
            </a:pPr>
            <a:r>
              <a:rPr lang="en-US" altLang="zh-CN" b="1" dirty="0">
                <a:solidFill>
                  <a:schemeClr val="accent5">
                    <a:lumMod val="10000"/>
                  </a:schemeClr>
                </a:solidFill>
              </a:rPr>
              <a:t>})</a:t>
            </a:r>
          </a:p>
        </p:txBody>
      </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22</a:t>
            </a:fld>
            <a:r>
              <a:rPr lang="en-US" altLang="zh-CN" smtClean="0"/>
              <a:t>/45</a:t>
            </a:r>
            <a:endParaRPr lang="zh-CN" altLang="en-US" dirty="0"/>
          </a:p>
        </p:txBody>
      </p:sp>
      <p:graphicFrame>
        <p:nvGraphicFramePr>
          <p:cNvPr id="8" name="Group 29"/>
          <p:cNvGraphicFramePr>
            <a:graphicFrameLocks noGrp="1"/>
          </p:cNvGraphicFramePr>
          <p:nvPr>
            <p:extLst>
              <p:ext uri="{D42A27DB-BD31-4B8C-83A1-F6EECF244321}">
                <p14:modId xmlns:p14="http://schemas.microsoft.com/office/powerpoint/2010/main" val="2194697068"/>
              </p:ext>
            </p:extLst>
          </p:nvPr>
        </p:nvGraphicFramePr>
        <p:xfrm>
          <a:off x="287524" y="4149080"/>
          <a:ext cx="8424936" cy="1707615"/>
        </p:xfrm>
        <a:graphic>
          <a:graphicData uri="http://schemas.openxmlformats.org/drawingml/2006/table">
            <a:tbl>
              <a:tblPr firstRow="1" bandRow="1">
                <a:tableStyleId>{5C22544A-7EE6-4342-B048-85BDC9FD1C3A}</a:tableStyleId>
              </a:tblPr>
              <a:tblGrid>
                <a:gridCol w="2614636"/>
                <a:gridCol w="5810300"/>
              </a:tblGrid>
              <a:tr h="34631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kern="1200" cap="none" normalizeH="0" baseline="0" dirty="0" smtClean="0">
                          <a:ln>
                            <a:noFill/>
                          </a:ln>
                          <a:solidFill>
                            <a:schemeClr val="bg1"/>
                          </a:solidFill>
                          <a:effectLst/>
                          <a:latin typeface="Arial" charset="0"/>
                          <a:ea typeface="黑体" pitchFamily="2" charset="-122"/>
                          <a:cs typeface="+mn-cs"/>
                        </a:rPr>
                        <a:t>事件类型</a:t>
                      </a:r>
                      <a:endParaRPr kumimoji="0" lang="zh-CN" sz="2000" b="1" i="0" u="none" strike="noStrike" kern="1200" cap="none" normalizeH="0" baseline="0" dirty="0">
                        <a:ln>
                          <a:noFill/>
                        </a:ln>
                        <a:solidFill>
                          <a:schemeClr val="bg1"/>
                        </a:solidFill>
                        <a:effectLst/>
                        <a:latin typeface="Arial" charset="0"/>
                        <a:ea typeface="黑体" pitchFamily="2" charset="-122"/>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smtClean="0">
                          <a:ln>
                            <a:noFill/>
                          </a:ln>
                          <a:solidFill>
                            <a:schemeClr val="bg1"/>
                          </a:solidFill>
                          <a:effectLst/>
                          <a:latin typeface="Arial" charset="0"/>
                          <a:ea typeface="黑体" pitchFamily="2" charset="-122"/>
                          <a:cs typeface="+mn-cs"/>
                        </a:rPr>
                        <a:t>描述</a:t>
                      </a:r>
                      <a:endParaRPr kumimoji="0" lang="zh-CN" sz="2000" b="1" i="0" u="none" strike="noStrike" kern="1200" cap="none" normalizeH="0" baseline="0" dirty="0">
                        <a:ln>
                          <a:noFill/>
                        </a:ln>
                        <a:solidFill>
                          <a:schemeClr val="bg1"/>
                        </a:solidFill>
                        <a:effectLst/>
                        <a:latin typeface="Arial" charset="0"/>
                        <a:ea typeface="黑体" pitchFamily="2" charset="-122"/>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r>
              <a:tr h="73380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latin typeface="+mn-ea"/>
                          <a:ea typeface="+mn-ea"/>
                          <a:cs typeface="+mn-cs"/>
                        </a:rPr>
                        <a:t>show.bs.tab</a:t>
                      </a:r>
                      <a:endParaRPr lang="zh-CN" sz="1800"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kern="1200" dirty="0" smtClean="0">
                          <a:solidFill>
                            <a:schemeClr val="dk1"/>
                          </a:solidFill>
                          <a:latin typeface="+mn-ea"/>
                          <a:ea typeface="+mn-ea"/>
                          <a:cs typeface="+mn-cs"/>
                        </a:rPr>
                        <a:t>该事件在</a:t>
                      </a:r>
                      <a:r>
                        <a:rPr lang="en-US" sz="1800" kern="1200" dirty="0" smtClean="0">
                          <a:solidFill>
                            <a:schemeClr val="dk1"/>
                          </a:solidFill>
                          <a:latin typeface="+mn-ea"/>
                          <a:ea typeface="+mn-ea"/>
                          <a:cs typeface="+mn-cs"/>
                        </a:rPr>
                        <a:t>tab</a:t>
                      </a:r>
                      <a:r>
                        <a:rPr lang="zh-CN" sz="1800" kern="1200" dirty="0" smtClean="0">
                          <a:solidFill>
                            <a:schemeClr val="dk1"/>
                          </a:solidFill>
                          <a:latin typeface="+mn-ea"/>
                          <a:ea typeface="+mn-ea"/>
                          <a:cs typeface="+mn-cs"/>
                        </a:rPr>
                        <a:t>即将显示，但是还未显示之前触发</a:t>
                      </a:r>
                      <a:endParaRPr lang="zh-CN" sz="1800"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62749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latin typeface="+mn-ea"/>
                          <a:ea typeface="+mn-ea"/>
                          <a:cs typeface="+mn-cs"/>
                        </a:rPr>
                        <a:t>shown.bs.tab</a:t>
                      </a:r>
                      <a:endParaRPr lang="zh-CN" sz="1800"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kern="1200" dirty="0" smtClean="0">
                          <a:solidFill>
                            <a:schemeClr val="dk1"/>
                          </a:solidFill>
                          <a:latin typeface="+mn-ea"/>
                          <a:ea typeface="+mn-ea"/>
                          <a:cs typeface="+mn-cs"/>
                        </a:rPr>
                        <a:t>该事件在</a:t>
                      </a:r>
                      <a:r>
                        <a:rPr lang="en-US" sz="1800" kern="1200" dirty="0" smtClean="0">
                          <a:solidFill>
                            <a:schemeClr val="dk1"/>
                          </a:solidFill>
                          <a:latin typeface="+mn-ea"/>
                          <a:ea typeface="+mn-ea"/>
                          <a:cs typeface="+mn-cs"/>
                        </a:rPr>
                        <a:t>tab</a:t>
                      </a:r>
                      <a:r>
                        <a:rPr lang="zh-CN" sz="1800" kern="1200" dirty="0" smtClean="0">
                          <a:solidFill>
                            <a:schemeClr val="dk1"/>
                          </a:solidFill>
                          <a:latin typeface="+mn-ea"/>
                          <a:ea typeface="+mn-ea"/>
                          <a:cs typeface="+mn-cs"/>
                        </a:rPr>
                        <a:t>完全显示之后（</a:t>
                      </a:r>
                      <a:r>
                        <a:rPr lang="en-US" sz="1800" kern="1200" dirty="0" smtClean="0">
                          <a:solidFill>
                            <a:schemeClr val="dk1"/>
                          </a:solidFill>
                          <a:latin typeface="+mn-ea"/>
                          <a:ea typeface="+mn-ea"/>
                          <a:cs typeface="+mn-cs"/>
                        </a:rPr>
                        <a:t>CSS</a:t>
                      </a:r>
                      <a:r>
                        <a:rPr lang="zh-CN" sz="1800" kern="1200" dirty="0" smtClean="0">
                          <a:solidFill>
                            <a:schemeClr val="dk1"/>
                          </a:solidFill>
                          <a:latin typeface="+mn-ea"/>
                          <a:ea typeface="+mn-ea"/>
                          <a:cs typeface="+mn-cs"/>
                        </a:rPr>
                        <a:t>动画也要结束）才触发</a:t>
                      </a:r>
                      <a:endParaRPr lang="zh-CN" sz="1800"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left)">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4225" y="1503363"/>
            <a:ext cx="7532191" cy="4518025"/>
          </a:xfrm>
        </p:spPr>
        <p:txBody>
          <a:bodyPr/>
          <a:lstStyle/>
          <a:p>
            <a:pPr>
              <a:defRPr/>
            </a:pPr>
            <a:r>
              <a:rPr lang="zh-CN" altLang="en-US" dirty="0" smtClean="0"/>
              <a:t>需求说明</a:t>
            </a:r>
          </a:p>
          <a:p>
            <a:pPr lvl="1">
              <a:defRPr/>
            </a:pPr>
            <a:r>
              <a:rPr lang="zh-CN" altLang="en-US" dirty="0"/>
              <a:t>使用选项卡组件布局这个新闻选项卡的</a:t>
            </a:r>
            <a:r>
              <a:rPr lang="zh-CN" altLang="en-US" dirty="0" smtClean="0"/>
              <a:t>页面</a:t>
            </a:r>
            <a:endParaRPr lang="zh-CN" altLang="en-US" dirty="0"/>
          </a:p>
          <a:p>
            <a:pPr lvl="1">
              <a:defRPr/>
            </a:pPr>
            <a:r>
              <a:rPr lang="zh-CN" altLang="en-US" dirty="0" smtClean="0"/>
              <a:t>使用</a:t>
            </a:r>
            <a:r>
              <a:rPr lang="en-US" altLang="zh-CN" dirty="0"/>
              <a:t>fade</a:t>
            </a:r>
            <a:r>
              <a:rPr lang="zh-CN" altLang="en-US" dirty="0"/>
              <a:t>和</a:t>
            </a:r>
            <a:r>
              <a:rPr lang="en-US" altLang="zh-CN" dirty="0"/>
              <a:t>in</a:t>
            </a:r>
            <a:r>
              <a:rPr lang="zh-CN" altLang="en-US" dirty="0"/>
              <a:t>给选项卡面板设置切换的过渡</a:t>
            </a:r>
            <a:r>
              <a:rPr lang="zh-CN" altLang="en-US" dirty="0" smtClean="0"/>
              <a:t>动画</a:t>
            </a:r>
            <a:endParaRPr lang="zh-CN" altLang="en-US" dirty="0"/>
          </a:p>
          <a:p>
            <a:pPr lvl="1">
              <a:defRPr/>
            </a:pPr>
            <a:r>
              <a:rPr lang="zh-CN" altLang="en-US" dirty="0" smtClean="0"/>
              <a:t>使用</a:t>
            </a:r>
            <a:r>
              <a:rPr lang="en-US" altLang="zh-CN" dirty="0" smtClean="0"/>
              <a:t>JavaScript</a:t>
            </a:r>
            <a:r>
              <a:rPr lang="zh-CN" altLang="en-US" dirty="0" smtClean="0"/>
              <a:t>的</a:t>
            </a:r>
            <a:r>
              <a:rPr lang="en-US" altLang="zh-CN" dirty="0"/>
              <a:t>tab</a:t>
            </a:r>
            <a:r>
              <a:rPr lang="zh-CN" altLang="en-US" dirty="0"/>
              <a:t>方法来触发选项卡切换</a:t>
            </a:r>
          </a:p>
        </p:txBody>
      </p:sp>
      <p:sp>
        <p:nvSpPr>
          <p:cNvPr id="2" name="标题 1"/>
          <p:cNvSpPr>
            <a:spLocks noGrp="1"/>
          </p:cNvSpPr>
          <p:nvPr>
            <p:ph type="title"/>
          </p:nvPr>
        </p:nvSpPr>
        <p:spPr>
          <a:xfrm>
            <a:off x="3708400" y="285750"/>
            <a:ext cx="5256213" cy="523875"/>
          </a:xfrm>
        </p:spPr>
        <p:txBody>
          <a:bodyPr/>
          <a:lstStyle/>
          <a:p>
            <a:pPr>
              <a:defRPr/>
            </a:pPr>
            <a:r>
              <a:rPr dirty="0">
                <a:solidFill>
                  <a:srgbClr val="121F55"/>
                </a:solidFill>
              </a:rPr>
              <a:t>学员操作</a:t>
            </a:r>
            <a:r>
              <a:rPr lang="en-US" altLang="zh-CN" dirty="0" smtClean="0">
                <a:solidFill>
                  <a:srgbClr val="121F55"/>
                </a:solidFill>
              </a:rPr>
              <a:t>—</a:t>
            </a:r>
            <a:r>
              <a:rPr lang="zh-CN" altLang="zh-CN" dirty="0"/>
              <a:t>制作搜狐新闻选项卡</a:t>
            </a:r>
            <a:endParaRPr dirty="0"/>
          </a:p>
        </p:txBody>
      </p:sp>
      <p:grpSp>
        <p:nvGrpSpPr>
          <p:cNvPr id="41988" name="组合 7"/>
          <p:cNvGrpSpPr>
            <a:grpSpLocks/>
          </p:cNvGrpSpPr>
          <p:nvPr/>
        </p:nvGrpSpPr>
        <p:grpSpPr bwMode="auto">
          <a:xfrm>
            <a:off x="107950" y="981075"/>
            <a:ext cx="928688" cy="406400"/>
            <a:chOff x="3786182" y="1192962"/>
            <a:chExt cx="928694" cy="406350"/>
          </a:xfrm>
        </p:grpSpPr>
        <p:sp>
          <p:nvSpPr>
            <p:cNvPr id="11" name="TextBox 10"/>
            <p:cNvSpPr txBox="1"/>
            <p:nvPr/>
          </p:nvSpPr>
          <p:spPr>
            <a:xfrm>
              <a:off x="4014783" y="1196137"/>
              <a:ext cx="700093" cy="40000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练习</a:t>
              </a:r>
            </a:p>
          </p:txBody>
        </p:sp>
        <p:pic>
          <p:nvPicPr>
            <p:cNvPr id="41996" name="Picture 2" descr="E:\设计支持\模板设计\Y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82" y="1192962"/>
              <a:ext cx="414476" cy="40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989" name="组合 20"/>
          <p:cNvGrpSpPr>
            <a:grpSpLocks/>
          </p:cNvGrpSpPr>
          <p:nvPr/>
        </p:nvGrpSpPr>
        <p:grpSpPr bwMode="auto">
          <a:xfrm>
            <a:off x="4860032" y="6096719"/>
            <a:ext cx="2786062" cy="428625"/>
            <a:chOff x="3714744" y="5143512"/>
            <a:chExt cx="2786082" cy="428628"/>
          </a:xfrm>
        </p:grpSpPr>
        <p:sp>
          <p:nvSpPr>
            <p:cNvPr id="17" name="圆角矩形 16"/>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8" name="TextBox 17"/>
            <p:cNvSpPr txBox="1"/>
            <p:nvPr/>
          </p:nvSpPr>
          <p:spPr bwMode="auto">
            <a:xfrm>
              <a:off x="3962611" y="5187962"/>
              <a:ext cx="2220497"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完成时间：</a:t>
              </a:r>
              <a:r>
                <a:rPr lang="en-US" altLang="zh-CN" sz="1600" b="1" spc="300" dirty="0" smtClean="0">
                  <a:solidFill>
                    <a:srgbClr val="FBFFFE"/>
                  </a:solidFill>
                  <a:latin typeface="微软雅黑" pitchFamily="34" charset="-122"/>
                  <a:ea typeface="微软雅黑" pitchFamily="34" charset="-122"/>
                </a:rPr>
                <a:t>20</a:t>
              </a:r>
              <a:r>
                <a:rPr lang="zh-CN" altLang="en-US" sz="1600" b="1" spc="300" dirty="0" smtClean="0">
                  <a:solidFill>
                    <a:srgbClr val="FBFFFE"/>
                  </a:solidFill>
                  <a:latin typeface="微软雅黑" pitchFamily="34" charset="-122"/>
                  <a:ea typeface="微软雅黑" pitchFamily="34" charset="-122"/>
                </a:rPr>
                <a:t>分钟</a:t>
              </a:r>
              <a:endParaRPr lang="zh-CN" altLang="en-US" sz="1600" b="1" spc="300" dirty="0">
                <a:solidFill>
                  <a:srgbClr val="FBFFFE"/>
                </a:solidFill>
                <a:latin typeface="微软雅黑" pitchFamily="34" charset="-122"/>
                <a:ea typeface="微软雅黑" pitchFamily="34" charset="-122"/>
              </a:endParaRPr>
            </a:p>
          </p:txBody>
        </p:sp>
      </p:grpSp>
      <p:pic>
        <p:nvPicPr>
          <p:cNvPr id="6146" name="Picture 2" descr="C:\Users\yaling.he\Desktop\Chapter04 截图\图4.9　搜狗新闻选项卡.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3284984"/>
            <a:ext cx="2952328" cy="3527538"/>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23</a:t>
            </a:fld>
            <a:r>
              <a:rPr lang="en-US" altLang="zh-CN" smtClean="0"/>
              <a:t>/45</a:t>
            </a:r>
            <a:endParaRPr lang="zh-CN" altLang="en-US" dirty="0"/>
          </a:p>
        </p:txBody>
      </p:sp>
    </p:spTree>
    <p:extLst>
      <p:ext uri="{BB962C8B-B14F-4D97-AF65-F5344CB8AC3E}">
        <p14:creationId xmlns:p14="http://schemas.microsoft.com/office/powerpoint/2010/main" val="21408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left)">
                                      <p:cBhvr>
                                        <p:cTn id="7"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内容占位符 2"/>
          <p:cNvSpPr>
            <a:spLocks noGrp="1"/>
          </p:cNvSpPr>
          <p:nvPr>
            <p:ph idx="1"/>
          </p:nvPr>
        </p:nvSpPr>
        <p:spPr>
          <a:xfrm>
            <a:off x="784225" y="1214438"/>
            <a:ext cx="7645400" cy="5143500"/>
          </a:xfrm>
        </p:spPr>
        <p:txBody>
          <a:bodyPr/>
          <a:lstStyle/>
          <a:p>
            <a:pPr eaLnBrk="1" hangingPunct="1">
              <a:defRPr/>
            </a:pPr>
            <a:r>
              <a:rPr lang="zh-CN" altLang="en-US" dirty="0" smtClean="0"/>
              <a:t>常见问题及解决办法</a:t>
            </a:r>
            <a:endParaRPr lang="en-US" altLang="zh-CN" dirty="0" smtClean="0"/>
          </a:p>
          <a:p>
            <a:pPr eaLnBrk="1" hangingPunct="1">
              <a:defRPr/>
            </a:pPr>
            <a:r>
              <a:rPr lang="zh-CN" altLang="en-US" dirty="0" smtClean="0"/>
              <a:t>代码规范问题</a:t>
            </a:r>
          </a:p>
          <a:p>
            <a:pPr eaLnBrk="1" hangingPunct="1">
              <a:defRPr/>
            </a:pPr>
            <a:r>
              <a:rPr lang="zh-CN" altLang="en-US" dirty="0" smtClean="0"/>
              <a:t>调试技巧</a:t>
            </a:r>
            <a:endParaRPr lang="en-US" altLang="zh-CN" dirty="0" smtClean="0"/>
          </a:p>
          <a:p>
            <a:pPr eaLnBrk="1" hangingPunct="1">
              <a:defRPr/>
            </a:pPr>
            <a:endParaRPr lang="zh-CN" altLang="en-US" dirty="0" smtClean="0"/>
          </a:p>
          <a:p>
            <a:pPr eaLnBrk="1" hangingPunct="1">
              <a:defRPr/>
            </a:pPr>
            <a:endParaRPr lang="zh-CN" altLang="en-US" dirty="0" smtClean="0"/>
          </a:p>
        </p:txBody>
      </p:sp>
      <p:sp>
        <p:nvSpPr>
          <p:cNvPr id="43011" name="Rectangle 2"/>
          <p:cNvSpPr>
            <a:spLocks noGrp="1" noChangeArrowheads="1"/>
          </p:cNvSpPr>
          <p:nvPr>
            <p:ph type="title"/>
          </p:nvPr>
        </p:nvSpPr>
        <p:spPr>
          <a:xfrm>
            <a:off x="5572125" y="285750"/>
            <a:ext cx="3392488" cy="523875"/>
          </a:xfrm>
        </p:spPr>
        <p:txBody>
          <a:bodyPr/>
          <a:lstStyle/>
          <a:p>
            <a:pPr eaLnBrk="1" hangingPunct="1"/>
            <a:r>
              <a:rPr smtClean="0">
                <a:solidFill>
                  <a:srgbClr val="121F55"/>
                </a:solidFill>
              </a:rPr>
              <a:t>共性问题集中讲解</a:t>
            </a:r>
          </a:p>
        </p:txBody>
      </p:sp>
      <p:grpSp>
        <p:nvGrpSpPr>
          <p:cNvPr id="43012" name="组合 29"/>
          <p:cNvGrpSpPr>
            <a:grpSpLocks/>
          </p:cNvGrpSpPr>
          <p:nvPr/>
        </p:nvGrpSpPr>
        <p:grpSpPr bwMode="auto">
          <a:xfrm>
            <a:off x="1857375" y="3214688"/>
            <a:ext cx="5929313" cy="2058987"/>
            <a:chOff x="1857356" y="3214688"/>
            <a:chExt cx="5929353" cy="2058988"/>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3015" name="组合 7"/>
            <p:cNvGrpSpPr>
              <a:grpSpLocks/>
            </p:cNvGrpSpPr>
            <p:nvPr/>
          </p:nvGrpSpPr>
          <p:grpSpPr bwMode="auto">
            <a:xfrm>
              <a:off x="1923997" y="3214688"/>
              <a:ext cx="5862712" cy="2058988"/>
              <a:chOff x="2066281" y="2227264"/>
              <a:chExt cx="5862790" cy="2059017"/>
            </a:xfrm>
          </p:grpSpPr>
          <p:grpSp>
            <p:nvGrpSpPr>
              <p:cNvPr id="43016" name="组合 19"/>
              <p:cNvGrpSpPr>
                <a:grpSpLocks/>
              </p:cNvGrpSpPr>
              <p:nvPr/>
            </p:nvGrpSpPr>
            <p:grpSpPr bwMode="auto">
              <a:xfrm>
                <a:off x="2066281" y="2227264"/>
                <a:ext cx="5862790" cy="2059017"/>
                <a:chOff x="2066262" y="2227167"/>
                <a:chExt cx="5862829" cy="2059103"/>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3021" name="组合 17"/>
                <p:cNvGrpSpPr>
                  <a:grpSpLocks/>
                </p:cNvGrpSpPr>
                <p:nvPr/>
              </p:nvGrpSpPr>
              <p:grpSpPr bwMode="auto">
                <a:xfrm>
                  <a:off x="2066262" y="2227167"/>
                  <a:ext cx="5148421" cy="2059103"/>
                  <a:chOff x="2066262" y="2084291"/>
                  <a:chExt cx="5148421" cy="2059103"/>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8849"/>
                  </a:xfrm>
                  <a:prstGeom prst="rect">
                    <a:avLst/>
                  </a:prstGeom>
                  <a:solidFill>
                    <a:schemeClr val="accent1">
                      <a:lumMod val="20000"/>
                      <a:lumOff val="80000"/>
                    </a:schemeClr>
                  </a:solidFill>
                  <a:ln w="9525" algn="ctr">
                    <a:noFill/>
                    <a:miter lim="800000"/>
                    <a:headEnd/>
                    <a:tailEnd/>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itchFamily="34" charset="-122"/>
                        <a:ea typeface="微软雅黑" pitchFamily="34" charset="-122"/>
                      </a:rPr>
                      <a:t>共性问题集中讲解   </a:t>
                    </a:r>
                    <a:endParaRPr lang="en-US" altLang="zh-CN" sz="3200" b="1" kern="0" spc="300" dirty="0">
                      <a:solidFill>
                        <a:schemeClr val="tx2">
                          <a:lumMod val="50000"/>
                        </a:schemeClr>
                      </a:solidFill>
                      <a:latin typeface="微软雅黑" pitchFamily="34" charset="-122"/>
                      <a:ea typeface="微软雅黑"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43017" name="组合 23"/>
              <p:cNvGrpSpPr>
                <a:grpSpLocks/>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 name="connsiteX0" fmla="*/ 691861 w 691861"/>
                    <a:gd name="connsiteY0" fmla="*/ 1857375 h 1866444"/>
                    <a:gd name="connsiteX1" fmla="*/ 0 w 691861"/>
                    <a:gd name="connsiteY1" fmla="*/ 0 h 1866444"/>
                    <a:gd name="connsiteX2" fmla="*/ 48901 w 691861"/>
                    <a:gd name="connsiteY2" fmla="*/ 1857375 h 1866444"/>
                    <a:gd name="connsiteX3" fmla="*/ 39834 w 691861"/>
                    <a:gd name="connsiteY3" fmla="*/ 1866444 h 1866444"/>
                    <a:gd name="connsiteX4" fmla="*/ 691861 w 691861"/>
                    <a:gd name="connsiteY4" fmla="*/ 1857375 h 1866444"/>
                    <a:gd name="connsiteX0" fmla="*/ 1049019 w 1049019"/>
                    <a:gd name="connsiteY0" fmla="*/ 1857375 h 1866444"/>
                    <a:gd name="connsiteX1" fmla="*/ 0 w 1049019"/>
                    <a:gd name="connsiteY1" fmla="*/ 0 h 1866444"/>
                    <a:gd name="connsiteX2" fmla="*/ 48901 w 1049019"/>
                    <a:gd name="connsiteY2" fmla="*/ 1857375 h 1866444"/>
                    <a:gd name="connsiteX3" fmla="*/ 39834 w 1049019"/>
                    <a:gd name="connsiteY3" fmla="*/ 1866444 h 1866444"/>
                    <a:gd name="connsiteX4" fmla="*/ 1049019 w 1049019"/>
                    <a:gd name="connsiteY4" fmla="*/ 1857375 h 1866444"/>
                    <a:gd name="connsiteX0" fmla="*/ 1334739 w 1334739"/>
                    <a:gd name="connsiteY0" fmla="*/ 1857375 h 1866444"/>
                    <a:gd name="connsiteX1" fmla="*/ 0 w 1334739"/>
                    <a:gd name="connsiteY1" fmla="*/ 0 h 1866444"/>
                    <a:gd name="connsiteX2" fmla="*/ 48901 w 1334739"/>
                    <a:gd name="connsiteY2" fmla="*/ 1857375 h 1866444"/>
                    <a:gd name="connsiteX3" fmla="*/ 39834 w 1334739"/>
                    <a:gd name="connsiteY3" fmla="*/ 1866444 h 1866444"/>
                    <a:gd name="connsiteX4" fmla="*/ 1334739 w 1334739"/>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24</a:t>
            </a:fld>
            <a:r>
              <a:rPr lang="en-US" altLang="zh-CN" smtClean="0"/>
              <a:t>/45</a:t>
            </a:r>
            <a:endParaRPr lang="zh-CN" altLang="en-US" dirty="0"/>
          </a:p>
        </p:txBody>
      </p:sp>
    </p:spTree>
    <p:extLst>
      <p:ext uri="{BB962C8B-B14F-4D97-AF65-F5344CB8AC3E}">
        <p14:creationId xmlns:p14="http://schemas.microsoft.com/office/powerpoint/2010/main" val="35621456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64288" y="286077"/>
            <a:ext cx="1800325" cy="523220"/>
          </a:xfrm>
        </p:spPr>
        <p:txBody>
          <a:bodyPr/>
          <a:lstStyle/>
          <a:p>
            <a:pPr>
              <a:defRPr/>
            </a:pPr>
            <a:r>
              <a:rPr lang="zh-CN" altLang="zh-CN" dirty="0"/>
              <a:t>旋转轮播</a:t>
            </a:r>
            <a:endParaRPr dirty="0"/>
          </a:p>
        </p:txBody>
      </p:sp>
      <p:sp>
        <p:nvSpPr>
          <p:cNvPr id="3" name="内容占位符 2"/>
          <p:cNvSpPr>
            <a:spLocks noGrp="1"/>
          </p:cNvSpPr>
          <p:nvPr>
            <p:ph idx="1"/>
          </p:nvPr>
        </p:nvSpPr>
        <p:spPr>
          <a:xfrm>
            <a:off x="784224" y="1125538"/>
            <a:ext cx="7892231" cy="5143500"/>
          </a:xfrm>
        </p:spPr>
        <p:txBody>
          <a:bodyPr/>
          <a:lstStyle/>
          <a:p>
            <a:pPr>
              <a:defRPr/>
            </a:pPr>
            <a:r>
              <a:rPr lang="zh-CN" altLang="zh-CN" dirty="0"/>
              <a:t>旋转轮播（</a:t>
            </a:r>
            <a:r>
              <a:rPr lang="en-US" altLang="zh-CN" dirty="0"/>
              <a:t>Carousel</a:t>
            </a:r>
            <a:r>
              <a:rPr lang="zh-CN" altLang="zh-CN" dirty="0" smtClean="0"/>
              <a:t>）</a:t>
            </a:r>
            <a:endParaRPr lang="en-US" altLang="zh-CN" dirty="0" smtClean="0"/>
          </a:p>
          <a:p>
            <a:pPr lvl="1">
              <a:defRPr/>
            </a:pPr>
            <a:r>
              <a:rPr lang="zh-CN" altLang="en-US" dirty="0"/>
              <a:t>又</a:t>
            </a:r>
            <a:r>
              <a:rPr lang="zh-CN" altLang="zh-CN" dirty="0" smtClean="0"/>
              <a:t>叫做</a:t>
            </a:r>
            <a:r>
              <a:rPr lang="zh-CN" altLang="zh-CN" dirty="0"/>
              <a:t>轮播图或焦点</a:t>
            </a:r>
            <a:r>
              <a:rPr lang="zh-CN" altLang="zh-CN" dirty="0" smtClean="0"/>
              <a:t>图</a:t>
            </a:r>
            <a:endParaRPr lang="en-US" altLang="zh-CN" dirty="0"/>
          </a:p>
          <a:p>
            <a:pPr lvl="1">
              <a:defRPr/>
            </a:pPr>
            <a:r>
              <a:rPr lang="zh-CN" altLang="zh-CN" dirty="0" smtClean="0"/>
              <a:t>其</a:t>
            </a:r>
            <a:r>
              <a:rPr lang="zh-CN" altLang="zh-CN" dirty="0"/>
              <a:t>主要显示效果就像各大网站的多幅滚动的广告一样，比如京东首页的大</a:t>
            </a:r>
            <a:r>
              <a:rPr lang="zh-CN" altLang="zh-CN" dirty="0" smtClean="0"/>
              <a:t>图片</a:t>
            </a:r>
            <a:endParaRPr lang="en-US" altLang="zh-CN" dirty="0" smtClean="0"/>
          </a:p>
          <a:p>
            <a:pPr lvl="1">
              <a:defRPr/>
            </a:pPr>
            <a:r>
              <a:rPr lang="zh-CN" altLang="zh-CN" dirty="0" smtClean="0"/>
              <a:t>默认</a:t>
            </a:r>
            <a:r>
              <a:rPr lang="zh-CN" altLang="zh-CN" dirty="0"/>
              <a:t>情况下是循环向左轮播，如果单击某个小圆点时，会直接显示单击的那张图</a:t>
            </a:r>
            <a:endParaRPr lang="en-US" altLang="zh-CN" dirty="0" smtClean="0"/>
          </a:p>
          <a:p>
            <a:pPr marL="457200" lvl="1" indent="0">
              <a:buNone/>
              <a:defRPr/>
            </a:pPr>
            <a:endParaRPr lang="en-US" altLang="zh-CN" dirty="0" smtClean="0">
              <a:solidFill>
                <a:srgbClr val="FF0000"/>
              </a:solidFill>
            </a:endParaRPr>
          </a:p>
          <a:p>
            <a:pPr lvl="2">
              <a:defRPr/>
            </a:pPr>
            <a:endParaRPr lang="en-US" altLang="zh-CN" dirty="0" smtClean="0">
              <a:solidFill>
                <a:srgbClr val="FF0000"/>
              </a:solidFill>
            </a:endParaRPr>
          </a:p>
          <a:p>
            <a:pPr lvl="1">
              <a:defRPr/>
            </a:pPr>
            <a:endParaRPr lang="en-US" altLang="zh-CN" dirty="0" smtClean="0"/>
          </a:p>
          <a:p>
            <a:pPr marL="457200" lvl="1" indent="0">
              <a:buFont typeface="Wingdings" pitchFamily="2" charset="2"/>
              <a:buNone/>
              <a:defRPr/>
            </a:pPr>
            <a:endParaRPr lang="en-US" altLang="zh-CN" dirty="0" smtClean="0"/>
          </a:p>
          <a:p>
            <a:pPr lvl="2">
              <a:defRPr/>
            </a:pPr>
            <a:endParaRPr lang="en-US" altLang="zh-CN" dirty="0" smtClean="0"/>
          </a:p>
          <a:p>
            <a:pPr lvl="1">
              <a:buFont typeface="Wingdings" pitchFamily="2" charset="2"/>
              <a:buNone/>
              <a:defRPr/>
            </a:pPr>
            <a:endParaRPr lang="zh-CN" altLang="en-US" dirty="0"/>
          </a:p>
        </p:txBody>
      </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25</a:t>
            </a:fld>
            <a:r>
              <a:rPr lang="en-US" altLang="zh-CN" smtClean="0"/>
              <a:t>/45</a:t>
            </a:r>
            <a:endParaRPr lang="zh-CN" altLang="en-US" dirty="0"/>
          </a:p>
        </p:txBody>
      </p:sp>
    </p:spTree>
    <p:extLst>
      <p:ext uri="{BB962C8B-B14F-4D97-AF65-F5344CB8AC3E}">
        <p14:creationId xmlns:p14="http://schemas.microsoft.com/office/powerpoint/2010/main" val="8584322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7062" y="107631"/>
            <a:ext cx="4397552" cy="954107"/>
          </a:xfrm>
        </p:spPr>
        <p:txBody>
          <a:bodyPr/>
          <a:lstStyle/>
          <a:p>
            <a:pPr>
              <a:defRPr/>
            </a:pPr>
            <a:r>
              <a:rPr lang="zh-CN" altLang="zh-CN" dirty="0"/>
              <a:t>旋转轮播布局和</a:t>
            </a:r>
            <a:r>
              <a:rPr lang="zh-CN" altLang="zh-CN" dirty="0" smtClean="0"/>
              <a:t>样式</a:t>
            </a:r>
            <a:r>
              <a:rPr lang="en-US" altLang="zh-CN" dirty="0" smtClean="0"/>
              <a:t>2-1</a:t>
            </a:r>
            <a:endParaRPr lang="en-US" altLang="zh-CN" dirty="0"/>
          </a:p>
        </p:txBody>
      </p:sp>
      <p:sp>
        <p:nvSpPr>
          <p:cNvPr id="3" name="内容占位符 2"/>
          <p:cNvSpPr>
            <a:spLocks noGrp="1"/>
          </p:cNvSpPr>
          <p:nvPr>
            <p:ph idx="1"/>
          </p:nvPr>
        </p:nvSpPr>
        <p:spPr>
          <a:xfrm>
            <a:off x="784225" y="1125538"/>
            <a:ext cx="7645400" cy="5143500"/>
          </a:xfrm>
        </p:spPr>
        <p:txBody>
          <a:bodyPr/>
          <a:lstStyle/>
          <a:p>
            <a:pPr>
              <a:defRPr/>
            </a:pPr>
            <a:r>
              <a:rPr lang="zh-CN" altLang="zh-CN" dirty="0"/>
              <a:t>轮播图</a:t>
            </a:r>
            <a:r>
              <a:rPr lang="zh-CN" altLang="zh-CN" dirty="0" smtClean="0"/>
              <a:t>是</a:t>
            </a:r>
            <a:r>
              <a:rPr lang="en-US" altLang="zh-CN" dirty="0" smtClean="0"/>
              <a:t>Bootstrap</a:t>
            </a:r>
            <a:r>
              <a:rPr lang="zh-CN" altLang="zh-CN" dirty="0"/>
              <a:t>插件中声明</a:t>
            </a:r>
            <a:r>
              <a:rPr lang="zh-CN" altLang="zh-CN" dirty="0" smtClean="0"/>
              <a:t>用法</a:t>
            </a:r>
            <a:r>
              <a:rPr lang="zh-CN" altLang="en-US" dirty="0" smtClean="0"/>
              <a:t>相对</a:t>
            </a:r>
            <a:r>
              <a:rPr lang="zh-CN" altLang="zh-CN" dirty="0" smtClean="0"/>
              <a:t>复杂</a:t>
            </a:r>
            <a:r>
              <a:rPr lang="zh-CN" altLang="zh-CN" dirty="0"/>
              <a:t>的一个</a:t>
            </a:r>
            <a:r>
              <a:rPr lang="zh-CN" altLang="zh-CN" dirty="0" smtClean="0"/>
              <a:t>，</a:t>
            </a:r>
            <a:r>
              <a:rPr lang="zh-CN" altLang="en-US" dirty="0" smtClean="0"/>
              <a:t>所以</a:t>
            </a:r>
            <a:r>
              <a:rPr lang="zh-CN" altLang="zh-CN" dirty="0" smtClean="0"/>
              <a:t>先理解</a:t>
            </a:r>
            <a:r>
              <a:rPr lang="zh-CN" altLang="en-US" dirty="0" smtClean="0"/>
              <a:t>它</a:t>
            </a:r>
            <a:r>
              <a:rPr lang="zh-CN" altLang="zh-CN" dirty="0" smtClean="0"/>
              <a:t>的</a:t>
            </a:r>
            <a:r>
              <a:rPr lang="en-US" altLang="zh-CN" dirty="0"/>
              <a:t>HTML</a:t>
            </a:r>
            <a:r>
              <a:rPr lang="zh-CN" altLang="zh-CN" dirty="0" smtClean="0"/>
              <a:t>结构</a:t>
            </a:r>
            <a:endParaRPr lang="en-US" altLang="zh-CN" dirty="0" smtClean="0"/>
          </a:p>
          <a:p>
            <a:pPr>
              <a:defRPr/>
            </a:pPr>
            <a:endParaRPr lang="en-US" altLang="zh-CN" dirty="0" smtClean="0"/>
          </a:p>
          <a:p>
            <a:pPr>
              <a:defRPr/>
            </a:pPr>
            <a:endParaRPr lang="en-US" altLang="zh-CN" dirty="0" smtClean="0"/>
          </a:p>
          <a:p>
            <a:pPr>
              <a:defRPr/>
            </a:pPr>
            <a:endParaRPr lang="en-US" altLang="zh-CN" dirty="0" smtClean="0">
              <a:solidFill>
                <a:srgbClr val="FF0000"/>
              </a:solidFill>
            </a:endParaRPr>
          </a:p>
          <a:p>
            <a:pPr>
              <a:defRPr/>
            </a:pPr>
            <a:endParaRPr lang="en-US" altLang="zh-CN" dirty="0" smtClean="0">
              <a:solidFill>
                <a:srgbClr val="FF0000"/>
              </a:solidFill>
            </a:endParaRPr>
          </a:p>
          <a:p>
            <a:pPr marL="457200" lvl="1" indent="0">
              <a:buFont typeface="Wingdings" pitchFamily="2" charset="2"/>
              <a:buNone/>
              <a:defRPr/>
            </a:pPr>
            <a:endParaRPr lang="en-US" altLang="zh-CN" dirty="0" smtClean="0"/>
          </a:p>
          <a:p>
            <a:pPr lvl="2">
              <a:defRPr/>
            </a:pPr>
            <a:endParaRPr lang="en-US" altLang="zh-CN" dirty="0" smtClean="0"/>
          </a:p>
          <a:p>
            <a:pPr lvl="1">
              <a:buFont typeface="Wingdings" pitchFamily="2" charset="2"/>
              <a:buNone/>
              <a:defRPr/>
            </a:pPr>
            <a:endParaRPr lang="zh-CN" altLang="en-US" dirty="0"/>
          </a:p>
        </p:txBody>
      </p:sp>
      <p:pic>
        <p:nvPicPr>
          <p:cNvPr id="7170" name="Picture 2" descr="C:\Users\yaling.he\Desktop\Chapter04 截图\图4.10  轮播图.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2204244"/>
            <a:ext cx="6985346" cy="346777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7"/>
          <p:cNvSpPr>
            <a:spLocks noChangeArrowheads="1"/>
          </p:cNvSpPr>
          <p:nvPr/>
        </p:nvSpPr>
        <p:spPr bwMode="auto">
          <a:xfrm>
            <a:off x="169634" y="1013272"/>
            <a:ext cx="8794854" cy="4936008"/>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nchor="ctr" anchorCtr="0"/>
          <a:lstStyle/>
          <a:p>
            <a:pPr marL="342900" indent="-342900" eaLnBrk="0" hangingPunct="0">
              <a:lnSpc>
                <a:spcPct val="150000"/>
              </a:lnSpc>
              <a:spcBef>
                <a:spcPct val="20000"/>
              </a:spcBef>
              <a:buClr>
                <a:schemeClr val="tx2"/>
              </a:buClr>
              <a:defRPr/>
            </a:pPr>
            <a:r>
              <a:rPr lang="en-US" altLang="zh-CN" b="1" dirty="0">
                <a:latin typeface="+mn-lt"/>
              </a:rPr>
              <a:t>&lt;div id="</a:t>
            </a:r>
            <a:r>
              <a:rPr lang="en-US" altLang="zh-CN" b="1" dirty="0" err="1">
                <a:latin typeface="+mn-lt"/>
              </a:rPr>
              <a:t>myCarousel</a:t>
            </a:r>
            <a:r>
              <a:rPr lang="en-US" altLang="zh-CN" b="1" dirty="0">
                <a:latin typeface="+mn-lt"/>
              </a:rPr>
              <a:t>" class="</a:t>
            </a:r>
            <a:r>
              <a:rPr lang="en-US" altLang="zh-CN" b="1" dirty="0">
                <a:solidFill>
                  <a:srgbClr val="FF0000"/>
                </a:solidFill>
                <a:latin typeface="+mn-lt"/>
              </a:rPr>
              <a:t>carousel</a:t>
            </a:r>
            <a:r>
              <a:rPr lang="en-US" altLang="zh-CN" b="1" dirty="0">
                <a:latin typeface="+mn-lt"/>
              </a:rPr>
              <a:t> slide" </a:t>
            </a:r>
            <a:r>
              <a:rPr lang="en-US" altLang="zh-CN" b="1" dirty="0">
                <a:solidFill>
                  <a:srgbClr val="FF0000"/>
                </a:solidFill>
                <a:latin typeface="+mn-lt"/>
              </a:rPr>
              <a:t>data-ride="carousel"</a:t>
            </a:r>
            <a:r>
              <a:rPr lang="en-US" altLang="zh-CN" b="1" dirty="0">
                <a:latin typeface="+mn-lt"/>
              </a:rPr>
              <a:t>&gt;</a:t>
            </a:r>
          </a:p>
          <a:p>
            <a:pPr marL="342900" indent="-342900" eaLnBrk="0" hangingPunct="0">
              <a:lnSpc>
                <a:spcPct val="150000"/>
              </a:lnSpc>
              <a:spcBef>
                <a:spcPct val="20000"/>
              </a:spcBef>
              <a:buClr>
                <a:schemeClr val="tx2"/>
              </a:buClr>
              <a:defRPr/>
            </a:pPr>
            <a:r>
              <a:rPr lang="en-US" altLang="zh-CN" b="1" dirty="0">
                <a:latin typeface="+mn-lt"/>
              </a:rPr>
              <a:t>    &lt;!-- </a:t>
            </a:r>
            <a:r>
              <a:rPr lang="zh-CN" altLang="en-US" b="1" dirty="0">
                <a:latin typeface="+mn-lt"/>
              </a:rPr>
              <a:t>图片容器 </a:t>
            </a:r>
            <a:r>
              <a:rPr lang="en-US" altLang="zh-CN" b="1" dirty="0">
                <a:latin typeface="+mn-lt"/>
              </a:rPr>
              <a:t>--&gt;</a:t>
            </a:r>
          </a:p>
          <a:p>
            <a:pPr marL="342900" indent="-342900" eaLnBrk="0" hangingPunct="0">
              <a:lnSpc>
                <a:spcPct val="150000"/>
              </a:lnSpc>
              <a:spcBef>
                <a:spcPct val="20000"/>
              </a:spcBef>
              <a:buClr>
                <a:schemeClr val="tx2"/>
              </a:buClr>
              <a:defRPr/>
            </a:pPr>
            <a:r>
              <a:rPr lang="en-US" altLang="zh-CN" b="1" dirty="0">
                <a:latin typeface="+mn-lt"/>
              </a:rPr>
              <a:t>    &lt;div class="</a:t>
            </a:r>
            <a:r>
              <a:rPr lang="en-US" altLang="zh-CN" b="1" dirty="0">
                <a:solidFill>
                  <a:srgbClr val="FF0000"/>
                </a:solidFill>
                <a:latin typeface="+mn-lt"/>
              </a:rPr>
              <a:t>carousel-inner</a:t>
            </a:r>
            <a:r>
              <a:rPr lang="en-US" altLang="zh-CN" b="1" dirty="0">
                <a:latin typeface="+mn-lt"/>
              </a:rPr>
              <a:t>" &gt;…&lt;/div&gt;</a:t>
            </a:r>
          </a:p>
          <a:p>
            <a:pPr marL="342900" indent="-342900" eaLnBrk="0" hangingPunct="0">
              <a:lnSpc>
                <a:spcPct val="150000"/>
              </a:lnSpc>
              <a:spcBef>
                <a:spcPct val="20000"/>
              </a:spcBef>
              <a:buClr>
                <a:schemeClr val="tx2"/>
              </a:buClr>
              <a:defRPr/>
            </a:pPr>
            <a:r>
              <a:rPr lang="en-US" altLang="zh-CN" b="1" dirty="0">
                <a:latin typeface="+mn-lt"/>
              </a:rPr>
              <a:t>    &lt;!-- </a:t>
            </a:r>
            <a:r>
              <a:rPr lang="zh-CN" altLang="en-US" b="1" dirty="0">
                <a:latin typeface="+mn-lt"/>
              </a:rPr>
              <a:t>圆圈指示符 </a:t>
            </a:r>
            <a:r>
              <a:rPr lang="en-US" altLang="zh-CN" b="1" dirty="0">
                <a:latin typeface="+mn-lt"/>
              </a:rPr>
              <a:t>--&gt;</a:t>
            </a:r>
          </a:p>
          <a:p>
            <a:pPr marL="342900" indent="-342900" eaLnBrk="0" hangingPunct="0">
              <a:lnSpc>
                <a:spcPct val="150000"/>
              </a:lnSpc>
              <a:spcBef>
                <a:spcPct val="20000"/>
              </a:spcBef>
              <a:buClr>
                <a:schemeClr val="tx2"/>
              </a:buClr>
              <a:defRPr/>
            </a:pPr>
            <a:r>
              <a:rPr lang="en-US" altLang="zh-CN" b="1" dirty="0">
                <a:latin typeface="+mn-lt"/>
              </a:rPr>
              <a:t>    &lt;</a:t>
            </a:r>
            <a:r>
              <a:rPr lang="en-US" altLang="zh-CN" b="1" dirty="0" err="1">
                <a:latin typeface="+mn-lt"/>
              </a:rPr>
              <a:t>ol</a:t>
            </a:r>
            <a:r>
              <a:rPr lang="en-US" altLang="zh-CN" b="1" dirty="0">
                <a:latin typeface="+mn-lt"/>
              </a:rPr>
              <a:t> class="</a:t>
            </a:r>
            <a:r>
              <a:rPr lang="en-US" altLang="zh-CN" b="1" dirty="0">
                <a:solidFill>
                  <a:srgbClr val="FF0000"/>
                </a:solidFill>
                <a:latin typeface="+mn-lt"/>
              </a:rPr>
              <a:t>carousel-indicators</a:t>
            </a:r>
            <a:r>
              <a:rPr lang="en-US" altLang="zh-CN" b="1" dirty="0">
                <a:latin typeface="+mn-lt"/>
              </a:rPr>
              <a:t>"&gt;</a:t>
            </a:r>
          </a:p>
          <a:p>
            <a:pPr marL="342900" indent="-342900" eaLnBrk="0" hangingPunct="0">
              <a:lnSpc>
                <a:spcPct val="150000"/>
              </a:lnSpc>
              <a:spcBef>
                <a:spcPct val="20000"/>
              </a:spcBef>
              <a:buClr>
                <a:schemeClr val="tx2"/>
              </a:buClr>
              <a:defRPr/>
            </a:pPr>
            <a:r>
              <a:rPr lang="en-US" altLang="zh-CN" b="1" dirty="0">
                <a:latin typeface="+mn-lt"/>
              </a:rPr>
              <a:t>        &lt;li data-target="#</a:t>
            </a:r>
            <a:r>
              <a:rPr lang="en-US" altLang="zh-CN" b="1" dirty="0" err="1">
                <a:latin typeface="+mn-lt"/>
              </a:rPr>
              <a:t>myCarousel</a:t>
            </a:r>
            <a:r>
              <a:rPr lang="en-US" altLang="zh-CN" b="1" dirty="0">
                <a:latin typeface="+mn-lt"/>
              </a:rPr>
              <a:t>" </a:t>
            </a:r>
            <a:r>
              <a:rPr lang="en-US" altLang="zh-CN" b="1" dirty="0">
                <a:solidFill>
                  <a:srgbClr val="FF0000"/>
                </a:solidFill>
                <a:latin typeface="+mn-lt"/>
              </a:rPr>
              <a:t>data-slide-to="0" </a:t>
            </a:r>
            <a:r>
              <a:rPr lang="en-US" altLang="zh-CN" b="1" dirty="0">
                <a:latin typeface="+mn-lt"/>
              </a:rPr>
              <a:t>class="active"&gt;&lt;/li&gt;</a:t>
            </a:r>
          </a:p>
          <a:p>
            <a:pPr marL="342900" indent="-342900" eaLnBrk="0" hangingPunct="0">
              <a:lnSpc>
                <a:spcPct val="150000"/>
              </a:lnSpc>
              <a:spcBef>
                <a:spcPct val="20000"/>
              </a:spcBef>
              <a:buClr>
                <a:schemeClr val="tx2"/>
              </a:buClr>
              <a:defRPr/>
            </a:pPr>
            <a:r>
              <a:rPr lang="en-US" altLang="zh-CN" b="1" dirty="0">
                <a:latin typeface="+mn-lt"/>
              </a:rPr>
              <a:t>    &lt;!-- </a:t>
            </a:r>
            <a:r>
              <a:rPr lang="zh-CN" altLang="en-US" b="1" dirty="0">
                <a:latin typeface="+mn-lt"/>
              </a:rPr>
              <a:t>左右控制按钮 </a:t>
            </a:r>
            <a:r>
              <a:rPr lang="en-US" altLang="zh-CN" b="1" dirty="0">
                <a:latin typeface="+mn-lt"/>
              </a:rPr>
              <a:t>--&gt;</a:t>
            </a:r>
          </a:p>
          <a:p>
            <a:pPr marL="342900" indent="-342900" eaLnBrk="0" hangingPunct="0">
              <a:lnSpc>
                <a:spcPct val="150000"/>
              </a:lnSpc>
              <a:spcBef>
                <a:spcPct val="20000"/>
              </a:spcBef>
              <a:buClr>
                <a:schemeClr val="tx2"/>
              </a:buClr>
              <a:defRPr/>
            </a:pPr>
            <a:r>
              <a:rPr lang="en-US" altLang="zh-CN" b="1" dirty="0">
                <a:latin typeface="+mn-lt"/>
              </a:rPr>
              <a:t>    &lt;a class="</a:t>
            </a:r>
            <a:r>
              <a:rPr lang="en-US" altLang="zh-CN" b="1" dirty="0">
                <a:solidFill>
                  <a:srgbClr val="FF0000"/>
                </a:solidFill>
                <a:latin typeface="+mn-lt"/>
              </a:rPr>
              <a:t>left</a:t>
            </a:r>
            <a:r>
              <a:rPr lang="en-US" altLang="zh-CN" b="1" dirty="0">
                <a:latin typeface="+mn-lt"/>
              </a:rPr>
              <a:t> </a:t>
            </a:r>
            <a:r>
              <a:rPr lang="en-US" altLang="zh-CN" b="1" dirty="0">
                <a:solidFill>
                  <a:srgbClr val="FF0000"/>
                </a:solidFill>
                <a:latin typeface="+mn-lt"/>
              </a:rPr>
              <a:t>carousel-control</a:t>
            </a:r>
            <a:r>
              <a:rPr lang="en-US" altLang="zh-CN" b="1" dirty="0">
                <a:latin typeface="+mn-lt"/>
              </a:rPr>
              <a:t>" </a:t>
            </a:r>
            <a:r>
              <a:rPr lang="en-US" altLang="zh-CN" b="1" dirty="0" err="1">
                <a:latin typeface="+mn-lt"/>
              </a:rPr>
              <a:t>href</a:t>
            </a:r>
            <a:r>
              <a:rPr lang="en-US" altLang="zh-CN" b="1" dirty="0">
                <a:latin typeface="+mn-lt"/>
              </a:rPr>
              <a:t>="#</a:t>
            </a:r>
            <a:r>
              <a:rPr lang="en-US" altLang="zh-CN" b="1" dirty="0" err="1">
                <a:latin typeface="+mn-lt"/>
              </a:rPr>
              <a:t>myCarousel</a:t>
            </a:r>
            <a:r>
              <a:rPr lang="en-US" altLang="zh-CN" b="1" dirty="0">
                <a:latin typeface="+mn-lt"/>
              </a:rPr>
              <a:t>"  </a:t>
            </a:r>
            <a:r>
              <a:rPr lang="en-US" altLang="zh-CN" b="1" dirty="0" smtClean="0">
                <a:latin typeface="+mn-lt"/>
              </a:rPr>
              <a:t>data-slide</a:t>
            </a:r>
            <a:r>
              <a:rPr lang="en-US" altLang="zh-CN" b="1" dirty="0">
                <a:latin typeface="+mn-lt"/>
              </a:rPr>
              <a:t>="</a:t>
            </a:r>
            <a:r>
              <a:rPr lang="en-US" altLang="zh-CN" b="1" dirty="0" err="1">
                <a:solidFill>
                  <a:srgbClr val="FF0000"/>
                </a:solidFill>
                <a:latin typeface="+mn-lt"/>
              </a:rPr>
              <a:t>prev</a:t>
            </a:r>
            <a:r>
              <a:rPr lang="en-US" altLang="zh-CN" b="1" dirty="0">
                <a:latin typeface="+mn-lt"/>
              </a:rPr>
              <a:t>"&gt;&lt;span class="</a:t>
            </a:r>
            <a:r>
              <a:rPr lang="en-US" altLang="zh-CN" b="1" dirty="0" err="1">
                <a:latin typeface="+mn-lt"/>
              </a:rPr>
              <a:t>glyphicon</a:t>
            </a:r>
            <a:r>
              <a:rPr lang="en-US" altLang="zh-CN" b="1" dirty="0">
                <a:latin typeface="+mn-lt"/>
              </a:rPr>
              <a:t> </a:t>
            </a:r>
            <a:r>
              <a:rPr lang="en-US" altLang="zh-CN" b="1" dirty="0" err="1">
                <a:latin typeface="+mn-lt"/>
              </a:rPr>
              <a:t>glyphicon</a:t>
            </a:r>
            <a:r>
              <a:rPr lang="en-US" altLang="zh-CN" b="1" dirty="0">
                <a:latin typeface="+mn-lt"/>
              </a:rPr>
              <a:t>-chevron-left" &gt;&lt;/span&gt;&lt;/a&gt;</a:t>
            </a:r>
          </a:p>
          <a:p>
            <a:pPr marL="342900" indent="-342900" eaLnBrk="0" hangingPunct="0">
              <a:lnSpc>
                <a:spcPct val="150000"/>
              </a:lnSpc>
              <a:spcBef>
                <a:spcPct val="20000"/>
              </a:spcBef>
              <a:buClr>
                <a:schemeClr val="tx2"/>
              </a:buClr>
              <a:defRPr/>
            </a:pPr>
            <a:r>
              <a:rPr lang="en-US" altLang="zh-CN" b="1" dirty="0">
                <a:latin typeface="+mn-lt"/>
              </a:rPr>
              <a:t>&lt;/div&gt;</a:t>
            </a:r>
          </a:p>
        </p:txBody>
      </p:sp>
      <p:grpSp>
        <p:nvGrpSpPr>
          <p:cNvPr id="7" name="组合 18"/>
          <p:cNvGrpSpPr>
            <a:grpSpLocks/>
          </p:cNvGrpSpPr>
          <p:nvPr/>
        </p:nvGrpSpPr>
        <p:grpSpPr bwMode="auto">
          <a:xfrm>
            <a:off x="2771800" y="6312743"/>
            <a:ext cx="3551642" cy="428625"/>
            <a:chOff x="3143240" y="5143512"/>
            <a:chExt cx="4572032" cy="428628"/>
          </a:xfrm>
        </p:grpSpPr>
        <p:sp>
          <p:nvSpPr>
            <p:cNvPr id="8" name="圆角矩形 7"/>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9" name="圆角矩形 8"/>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0" name="Picture 8" descr="说话气泡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bwMode="auto">
            <a:xfrm>
              <a:off x="4162896" y="5187962"/>
              <a:ext cx="2959540"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a:solidFill>
                    <a:srgbClr val="FBFFFE"/>
                  </a:solidFill>
                  <a:latin typeface="微软雅黑" pitchFamily="34" charset="-122"/>
                  <a:ea typeface="微软雅黑" pitchFamily="34" charset="-122"/>
                </a:rPr>
                <a:t>5</a:t>
              </a:r>
              <a:r>
                <a:rPr lang="zh-CN" altLang="en-US" sz="1600" b="1" spc="300" dirty="0" smtClean="0">
                  <a:solidFill>
                    <a:srgbClr val="FBFFFE"/>
                  </a:solidFill>
                  <a:latin typeface="微软雅黑" pitchFamily="34" charset="-122"/>
                  <a:ea typeface="微软雅黑" pitchFamily="34" charset="-122"/>
                </a:rPr>
                <a:t>：轮播图</a:t>
              </a:r>
              <a:endParaRPr lang="zh-CN" altLang="en-US" sz="1600" b="1" spc="300" dirty="0">
                <a:solidFill>
                  <a:srgbClr val="FBFFFE"/>
                </a:solidFill>
                <a:latin typeface="微软雅黑" pitchFamily="34" charset="-122"/>
                <a:ea typeface="微软雅黑" pitchFamily="34" charset="-122"/>
              </a:endParaRPr>
            </a:p>
          </p:txBody>
        </p:sp>
      </p:grpSp>
      <p:grpSp>
        <p:nvGrpSpPr>
          <p:cNvPr id="12" name="组合 70"/>
          <p:cNvGrpSpPr>
            <a:grpSpLocks/>
          </p:cNvGrpSpPr>
          <p:nvPr/>
        </p:nvGrpSpPr>
        <p:grpSpPr bwMode="auto">
          <a:xfrm>
            <a:off x="2970" y="548680"/>
            <a:ext cx="1000125" cy="414337"/>
            <a:chOff x="1000100" y="2528843"/>
            <a:chExt cx="1000132" cy="414475"/>
          </a:xfrm>
        </p:grpSpPr>
        <p:pic>
          <p:nvPicPr>
            <p:cNvPr id="13" name="Picture 8" descr="E:\设计支持\模板设计\s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6" name="灯片编号占位符 5"/>
          <p:cNvSpPr>
            <a:spLocks noGrp="1"/>
          </p:cNvSpPr>
          <p:nvPr>
            <p:ph type="sldNum" sz="quarter" idx="10"/>
          </p:nvPr>
        </p:nvSpPr>
        <p:spPr/>
        <p:txBody>
          <a:bodyPr/>
          <a:lstStyle/>
          <a:p>
            <a:pPr>
              <a:defRPr/>
            </a:pPr>
            <a:fld id="{D4C544AB-AF4C-4A74-B638-213FBE600845}" type="slidenum">
              <a:rPr lang="zh-CN" altLang="en-US" smtClean="0"/>
              <a:pPr>
                <a:defRPr/>
              </a:pPr>
              <a:t>26</a:t>
            </a:fld>
            <a:r>
              <a:rPr lang="en-US" altLang="zh-CN" smtClean="0"/>
              <a:t>/45</a:t>
            </a:r>
            <a:endParaRPr lang="zh-CN" altLang="en-US" dirty="0"/>
          </a:p>
        </p:txBody>
      </p:sp>
    </p:spTree>
    <p:extLst>
      <p:ext uri="{BB962C8B-B14F-4D97-AF65-F5344CB8AC3E}">
        <p14:creationId xmlns:p14="http://schemas.microsoft.com/office/powerpoint/2010/main" val="1021797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7062" y="323074"/>
            <a:ext cx="4397552" cy="523220"/>
          </a:xfrm>
        </p:spPr>
        <p:txBody>
          <a:bodyPr/>
          <a:lstStyle/>
          <a:p>
            <a:pPr>
              <a:defRPr/>
            </a:pPr>
            <a:r>
              <a:rPr lang="zh-CN" altLang="zh-CN" dirty="0"/>
              <a:t>旋转轮播布局和</a:t>
            </a:r>
            <a:r>
              <a:rPr lang="zh-CN" altLang="zh-CN" dirty="0" smtClean="0"/>
              <a:t>样式</a:t>
            </a:r>
            <a:r>
              <a:rPr lang="en-US" altLang="zh-CN" dirty="0" smtClean="0"/>
              <a:t>2-2</a:t>
            </a:r>
            <a:endParaRPr lang="en-US" altLang="zh-CN" dirty="0"/>
          </a:p>
        </p:txBody>
      </p:sp>
      <p:sp>
        <p:nvSpPr>
          <p:cNvPr id="3" name="内容占位符 2"/>
          <p:cNvSpPr>
            <a:spLocks noGrp="1"/>
          </p:cNvSpPr>
          <p:nvPr>
            <p:ph idx="1"/>
          </p:nvPr>
        </p:nvSpPr>
        <p:spPr>
          <a:xfrm>
            <a:off x="784225" y="1125538"/>
            <a:ext cx="7645400" cy="5143500"/>
          </a:xfrm>
        </p:spPr>
        <p:txBody>
          <a:bodyPr/>
          <a:lstStyle/>
          <a:p>
            <a:pPr>
              <a:defRPr/>
            </a:pPr>
            <a:r>
              <a:rPr lang="zh-CN" altLang="en-US" dirty="0" smtClean="0"/>
              <a:t>默认</a:t>
            </a:r>
            <a:r>
              <a:rPr lang="zh-CN" altLang="zh-CN" dirty="0"/>
              <a:t>圆圈指示符的</a:t>
            </a:r>
            <a:r>
              <a:rPr lang="zh-CN" altLang="zh-CN" dirty="0" smtClean="0"/>
              <a:t>颜色</a:t>
            </a:r>
            <a:r>
              <a:rPr lang="zh-CN" altLang="en-US" dirty="0"/>
              <a:t>是</a:t>
            </a:r>
            <a:r>
              <a:rPr lang="zh-CN" altLang="en-US" dirty="0" smtClean="0"/>
              <a:t>白色的，如果想修改插件中的默认样式应该如何操作？</a:t>
            </a:r>
            <a:endParaRPr lang="en-US" altLang="zh-CN" dirty="0" smtClean="0"/>
          </a:p>
          <a:p>
            <a:pPr lvl="1">
              <a:defRPr/>
            </a:pPr>
            <a:r>
              <a:rPr lang="zh-CN" altLang="en-US" dirty="0" smtClean="0"/>
              <a:t>在源码中找到对应样式的</a:t>
            </a:r>
            <a:r>
              <a:rPr lang="en-US" altLang="zh-CN" dirty="0" smtClean="0"/>
              <a:t>CSS</a:t>
            </a:r>
            <a:r>
              <a:rPr lang="zh-CN" altLang="en-US" dirty="0" smtClean="0"/>
              <a:t>代码</a:t>
            </a:r>
            <a:endParaRPr lang="en-US" altLang="zh-CN" dirty="0" smtClean="0"/>
          </a:p>
          <a:p>
            <a:pPr lvl="1">
              <a:defRPr/>
            </a:pPr>
            <a:r>
              <a:rPr lang="zh-CN" altLang="en-US" dirty="0" smtClean="0"/>
              <a:t>在自定义的</a:t>
            </a:r>
            <a:r>
              <a:rPr lang="en-US" altLang="zh-CN" dirty="0" smtClean="0"/>
              <a:t>CSS</a:t>
            </a:r>
            <a:r>
              <a:rPr lang="zh-CN" altLang="en-US" dirty="0" smtClean="0"/>
              <a:t>文件中进行修改</a:t>
            </a:r>
            <a:endParaRPr lang="en-US" altLang="zh-CN" dirty="0" smtClean="0"/>
          </a:p>
          <a:p>
            <a:pPr>
              <a:defRPr/>
            </a:pPr>
            <a:endParaRPr lang="en-US" altLang="zh-CN" dirty="0" smtClean="0"/>
          </a:p>
          <a:p>
            <a:pPr>
              <a:defRPr/>
            </a:pPr>
            <a:endParaRPr lang="en-US" altLang="zh-CN" dirty="0"/>
          </a:p>
          <a:p>
            <a:pPr>
              <a:defRPr/>
            </a:pPr>
            <a:r>
              <a:rPr lang="zh-CN" altLang="zh-CN" dirty="0"/>
              <a:t>需要注意的是不要在</a:t>
            </a:r>
            <a:r>
              <a:rPr lang="en-US" altLang="zh-CN" dirty="0"/>
              <a:t>bootstrap</a:t>
            </a:r>
            <a:r>
              <a:rPr lang="zh-CN" altLang="zh-CN" dirty="0"/>
              <a:t>源码中去修改，把要修改的代码复制出来，再修改为自己需要的样式。并且放在</a:t>
            </a:r>
            <a:r>
              <a:rPr lang="en-US" altLang="zh-CN" dirty="0"/>
              <a:t>bootstrap.css</a:t>
            </a:r>
            <a:r>
              <a:rPr lang="zh-CN" altLang="zh-CN" dirty="0"/>
              <a:t>后面</a:t>
            </a:r>
            <a:endParaRPr lang="en-US" altLang="zh-CN" dirty="0" smtClean="0"/>
          </a:p>
          <a:p>
            <a:pPr>
              <a:defRPr/>
            </a:pPr>
            <a:endParaRPr lang="en-US" altLang="zh-CN" dirty="0" smtClean="0">
              <a:solidFill>
                <a:srgbClr val="FF0000"/>
              </a:solidFill>
            </a:endParaRPr>
          </a:p>
          <a:p>
            <a:pPr>
              <a:defRPr/>
            </a:pPr>
            <a:endParaRPr lang="en-US" altLang="zh-CN" dirty="0" smtClean="0">
              <a:solidFill>
                <a:srgbClr val="FF0000"/>
              </a:solidFill>
            </a:endParaRPr>
          </a:p>
          <a:p>
            <a:pPr marL="457200" lvl="1" indent="0">
              <a:buFont typeface="Wingdings" pitchFamily="2" charset="2"/>
              <a:buNone/>
              <a:defRPr/>
            </a:pPr>
            <a:endParaRPr lang="en-US" altLang="zh-CN" dirty="0" smtClean="0"/>
          </a:p>
          <a:p>
            <a:pPr lvl="2">
              <a:defRPr/>
            </a:pPr>
            <a:endParaRPr lang="en-US" altLang="zh-CN" dirty="0" smtClean="0"/>
          </a:p>
          <a:p>
            <a:pPr lvl="1">
              <a:buFont typeface="Wingdings" pitchFamily="2" charset="2"/>
              <a:buNone/>
              <a:defRPr/>
            </a:pPr>
            <a:endParaRPr lang="zh-CN" altLang="en-US" dirty="0"/>
          </a:p>
        </p:txBody>
      </p:sp>
      <p:grpSp>
        <p:nvGrpSpPr>
          <p:cNvPr id="12" name="组合 58"/>
          <p:cNvGrpSpPr>
            <a:grpSpLocks/>
          </p:cNvGrpSpPr>
          <p:nvPr/>
        </p:nvGrpSpPr>
        <p:grpSpPr bwMode="auto">
          <a:xfrm>
            <a:off x="0" y="764704"/>
            <a:ext cx="958850" cy="430213"/>
            <a:chOff x="3643306" y="2500357"/>
            <a:chExt cx="958752" cy="430730"/>
          </a:xfrm>
        </p:grpSpPr>
        <p:pic>
          <p:nvPicPr>
            <p:cNvPr id="13" name="Picture 6" descr="E:\设计支持\模板设计\T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306" y="2500357"/>
              <a:ext cx="463239" cy="430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3900455" y="2501947"/>
              <a:ext cx="701603" cy="400531"/>
            </a:xfrm>
            <a:prstGeom prst="rect">
              <a:avLst/>
            </a:prstGeom>
            <a:noFill/>
            <a:effectLst>
              <a:outerShdw blurRad="25400" dist="12700" dir="5400000" algn="t" rotWithShape="0">
                <a:prstClr val="black">
                  <a:alpha val="40000"/>
                </a:prstClr>
              </a:outerShdw>
            </a:effectLst>
          </p:spPr>
          <p:txBody>
            <a:bodyPr wrap="none">
              <a:spAutoFit/>
            </a:bodyPr>
            <a:lstStyle/>
            <a:p>
              <a:pPr>
                <a:defRPr/>
              </a:pPr>
              <a:r>
                <a:rPr lang="zh-CN" altLang="en-US" sz="2000" b="1" dirty="0">
                  <a:latin typeface="黑体" pitchFamily="49" charset="-122"/>
                  <a:ea typeface="黑体" pitchFamily="49" charset="-122"/>
                </a:rPr>
                <a:t>提问</a:t>
              </a:r>
            </a:p>
          </p:txBody>
        </p:sp>
      </p:grpSp>
      <p:grpSp>
        <p:nvGrpSpPr>
          <p:cNvPr id="15" name="组合 68"/>
          <p:cNvGrpSpPr>
            <a:grpSpLocks/>
          </p:cNvGrpSpPr>
          <p:nvPr/>
        </p:nvGrpSpPr>
        <p:grpSpPr bwMode="auto">
          <a:xfrm>
            <a:off x="58341" y="3573016"/>
            <a:ext cx="1057275" cy="414338"/>
            <a:chOff x="1000100" y="3950459"/>
            <a:chExt cx="1058023" cy="414475"/>
          </a:xfrm>
        </p:grpSpPr>
        <p:pic>
          <p:nvPicPr>
            <p:cNvPr id="16" name="Picture 1" descr="E:\设计支持\模板设计\Z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00" y="3950459"/>
              <a:ext cx="463239"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1357540" y="3958400"/>
              <a:ext cx="700583" cy="398594"/>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注意</a:t>
              </a:r>
            </a:p>
          </p:txBody>
        </p:sp>
      </p:gr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27</a:t>
            </a:fld>
            <a:r>
              <a:rPr lang="en-US" altLang="zh-CN" smtClean="0"/>
              <a:t>/45</a:t>
            </a:r>
            <a:endParaRPr lang="zh-CN" altLang="en-US" dirty="0"/>
          </a:p>
        </p:txBody>
      </p:sp>
    </p:spTree>
    <p:extLst>
      <p:ext uri="{BB962C8B-B14F-4D97-AF65-F5344CB8AC3E}">
        <p14:creationId xmlns:p14="http://schemas.microsoft.com/office/powerpoint/2010/main" val="85786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wipe(left)">
                                      <p:cBhvr>
                                        <p:cTn id="1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8024" y="323074"/>
            <a:ext cx="4176590" cy="523220"/>
          </a:xfrm>
        </p:spPr>
        <p:txBody>
          <a:bodyPr/>
          <a:lstStyle/>
          <a:p>
            <a:pPr>
              <a:defRPr/>
            </a:pPr>
            <a:r>
              <a:rPr lang="zh-CN" altLang="en-US" dirty="0" smtClean="0"/>
              <a:t>带文字描述的</a:t>
            </a:r>
            <a:r>
              <a:rPr lang="zh-CN" altLang="zh-CN" dirty="0" smtClean="0"/>
              <a:t>旋转</a:t>
            </a:r>
            <a:r>
              <a:rPr lang="zh-CN" altLang="zh-CN" dirty="0"/>
              <a:t>轮</a:t>
            </a:r>
            <a:r>
              <a:rPr lang="zh-CN" altLang="zh-CN" dirty="0" smtClean="0"/>
              <a:t>播</a:t>
            </a:r>
            <a:endParaRPr lang="en-US" altLang="zh-CN" dirty="0"/>
          </a:p>
        </p:txBody>
      </p:sp>
      <p:sp>
        <p:nvSpPr>
          <p:cNvPr id="3" name="内容占位符 2"/>
          <p:cNvSpPr>
            <a:spLocks noGrp="1"/>
          </p:cNvSpPr>
          <p:nvPr>
            <p:ph idx="1"/>
          </p:nvPr>
        </p:nvSpPr>
        <p:spPr>
          <a:xfrm>
            <a:off x="784225" y="1125538"/>
            <a:ext cx="7645400" cy="5143500"/>
          </a:xfrm>
        </p:spPr>
        <p:txBody>
          <a:bodyPr/>
          <a:lstStyle/>
          <a:p>
            <a:pPr>
              <a:defRPr/>
            </a:pPr>
            <a:r>
              <a:rPr lang="zh-CN" altLang="en-US" dirty="0" smtClean="0"/>
              <a:t>如何在轮播图插件中添加图片相应的文字描述？</a:t>
            </a:r>
            <a:endParaRPr lang="en-US" altLang="zh-CN" dirty="0" smtClean="0">
              <a:solidFill>
                <a:srgbClr val="FF0000"/>
              </a:solidFill>
            </a:endParaRPr>
          </a:p>
          <a:p>
            <a:pPr>
              <a:defRPr/>
            </a:pPr>
            <a:endParaRPr lang="en-US" altLang="zh-CN" dirty="0" smtClean="0">
              <a:solidFill>
                <a:srgbClr val="FF0000"/>
              </a:solidFill>
            </a:endParaRPr>
          </a:p>
          <a:p>
            <a:pPr marL="457200" lvl="1" indent="0">
              <a:buFont typeface="Wingdings" pitchFamily="2" charset="2"/>
              <a:buNone/>
              <a:defRPr/>
            </a:pPr>
            <a:endParaRPr lang="en-US" altLang="zh-CN" dirty="0" smtClean="0"/>
          </a:p>
          <a:p>
            <a:pPr lvl="2">
              <a:defRPr/>
            </a:pPr>
            <a:endParaRPr lang="en-US" altLang="zh-CN" dirty="0" smtClean="0"/>
          </a:p>
          <a:p>
            <a:pPr lvl="1">
              <a:buFont typeface="Wingdings" pitchFamily="2" charset="2"/>
              <a:buNone/>
              <a:defRPr/>
            </a:pPr>
            <a:endParaRPr lang="zh-CN" altLang="en-US" dirty="0"/>
          </a:p>
        </p:txBody>
      </p:sp>
      <p:pic>
        <p:nvPicPr>
          <p:cNvPr id="1026" name="Picture 2" descr="C:\Users\yaling.he\Desktop\Chapter04 截图\图4.12轮播图文字描述显示效果.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916832"/>
            <a:ext cx="7227326" cy="3689251"/>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7"/>
          <p:cNvSpPr>
            <a:spLocks noChangeArrowheads="1"/>
          </p:cNvSpPr>
          <p:nvPr/>
        </p:nvSpPr>
        <p:spPr bwMode="auto">
          <a:xfrm>
            <a:off x="539552" y="1952204"/>
            <a:ext cx="8434814" cy="3999904"/>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nchor="ctr" anchorCtr="0"/>
          <a:lstStyle/>
          <a:p>
            <a:pPr marL="342900" indent="-342900" eaLnBrk="0" hangingPunct="0">
              <a:lnSpc>
                <a:spcPct val="150000"/>
              </a:lnSpc>
              <a:spcBef>
                <a:spcPct val="20000"/>
              </a:spcBef>
              <a:buClr>
                <a:schemeClr val="tx2"/>
              </a:buClr>
              <a:defRPr/>
            </a:pPr>
            <a:r>
              <a:rPr lang="en-US" altLang="zh-CN" b="1" dirty="0">
                <a:latin typeface="+mn-lt"/>
              </a:rPr>
              <a:t>&lt;div class="</a:t>
            </a:r>
            <a:r>
              <a:rPr lang="en-US" altLang="zh-CN" b="1" dirty="0">
                <a:solidFill>
                  <a:srgbClr val="FF0000"/>
                </a:solidFill>
                <a:latin typeface="+mn-lt"/>
              </a:rPr>
              <a:t>item</a:t>
            </a:r>
            <a:r>
              <a:rPr lang="en-US" altLang="zh-CN" b="1" dirty="0">
                <a:latin typeface="+mn-lt"/>
              </a:rPr>
              <a:t> active"&gt;</a:t>
            </a:r>
          </a:p>
          <a:p>
            <a:pPr marL="342900" indent="-342900" eaLnBrk="0" hangingPunct="0">
              <a:lnSpc>
                <a:spcPct val="150000"/>
              </a:lnSpc>
              <a:spcBef>
                <a:spcPct val="20000"/>
              </a:spcBef>
              <a:buClr>
                <a:schemeClr val="tx2"/>
              </a:buClr>
              <a:defRPr/>
            </a:pPr>
            <a:r>
              <a:rPr lang="en-US" altLang="zh-CN" b="1" dirty="0">
                <a:latin typeface="+mn-lt"/>
              </a:rPr>
              <a:t>    &lt;</a:t>
            </a:r>
            <a:r>
              <a:rPr lang="en-US" altLang="zh-CN" b="1" dirty="0" err="1">
                <a:latin typeface="+mn-lt"/>
              </a:rPr>
              <a:t>img</a:t>
            </a:r>
            <a:r>
              <a:rPr lang="en-US" altLang="zh-CN" b="1" dirty="0">
                <a:latin typeface="+mn-lt"/>
              </a:rPr>
              <a:t> </a:t>
            </a:r>
            <a:r>
              <a:rPr lang="en-US" altLang="zh-CN" b="1" dirty="0" err="1">
                <a:latin typeface="+mn-lt"/>
              </a:rPr>
              <a:t>src</a:t>
            </a:r>
            <a:r>
              <a:rPr lang="en-US" altLang="zh-CN" b="1" dirty="0">
                <a:latin typeface="+mn-lt"/>
              </a:rPr>
              <a:t>="image/ylimg1.jpg" alt="..."&gt;</a:t>
            </a:r>
          </a:p>
          <a:p>
            <a:pPr marL="342900" indent="-342900" eaLnBrk="0" hangingPunct="0">
              <a:lnSpc>
                <a:spcPct val="150000"/>
              </a:lnSpc>
              <a:spcBef>
                <a:spcPct val="20000"/>
              </a:spcBef>
              <a:buClr>
                <a:schemeClr val="tx2"/>
              </a:buClr>
              <a:defRPr/>
            </a:pPr>
            <a:r>
              <a:rPr lang="en-US" altLang="zh-CN" b="1" dirty="0">
                <a:latin typeface="+mn-lt"/>
              </a:rPr>
              <a:t>    &lt;div class="</a:t>
            </a:r>
            <a:r>
              <a:rPr lang="en-US" altLang="zh-CN" b="1" dirty="0">
                <a:solidFill>
                  <a:srgbClr val="FF0000"/>
                </a:solidFill>
                <a:latin typeface="+mn-lt"/>
              </a:rPr>
              <a:t>carousel-caption</a:t>
            </a:r>
            <a:r>
              <a:rPr lang="en-US" altLang="zh-CN" b="1" dirty="0">
                <a:latin typeface="+mn-lt"/>
              </a:rPr>
              <a:t>"&gt;</a:t>
            </a:r>
          </a:p>
          <a:p>
            <a:pPr marL="342900" indent="-342900" eaLnBrk="0" hangingPunct="0">
              <a:lnSpc>
                <a:spcPct val="150000"/>
              </a:lnSpc>
              <a:spcBef>
                <a:spcPct val="20000"/>
              </a:spcBef>
              <a:buClr>
                <a:schemeClr val="tx2"/>
              </a:buClr>
              <a:defRPr/>
            </a:pPr>
            <a:r>
              <a:rPr lang="en-US" altLang="zh-CN" b="1" dirty="0">
                <a:latin typeface="+mn-lt"/>
              </a:rPr>
              <a:t>        &lt;h3&gt;</a:t>
            </a:r>
            <a:r>
              <a:rPr lang="zh-CN" altLang="en-US" b="1" dirty="0">
                <a:latin typeface="+mn-lt"/>
              </a:rPr>
              <a:t>我的小尼克学堂</a:t>
            </a:r>
            <a:r>
              <a:rPr lang="en-US" altLang="zh-CN" b="1" dirty="0">
                <a:latin typeface="+mn-lt"/>
              </a:rPr>
              <a:t>&lt;/h3&gt;</a:t>
            </a:r>
          </a:p>
          <a:p>
            <a:pPr marL="342900" indent="-342900" eaLnBrk="0" hangingPunct="0">
              <a:lnSpc>
                <a:spcPct val="150000"/>
              </a:lnSpc>
              <a:spcBef>
                <a:spcPct val="20000"/>
              </a:spcBef>
              <a:buClr>
                <a:schemeClr val="tx2"/>
              </a:buClr>
              <a:defRPr/>
            </a:pPr>
            <a:r>
              <a:rPr lang="en-US" altLang="zh-CN" b="1" dirty="0">
                <a:latin typeface="+mn-lt"/>
              </a:rPr>
              <a:t>        &lt;p&gt;</a:t>
            </a:r>
            <a:r>
              <a:rPr lang="zh-CN" altLang="en-US" b="1" dirty="0">
                <a:latin typeface="+mn-lt"/>
              </a:rPr>
              <a:t>来自美国的</a:t>
            </a:r>
            <a:r>
              <a:rPr lang="en-US" altLang="zh-CN" b="1" dirty="0">
                <a:latin typeface="+mn-lt"/>
              </a:rPr>
              <a:t>11</a:t>
            </a:r>
            <a:r>
              <a:rPr lang="zh-CN" altLang="en-US" b="1" dirty="0">
                <a:latin typeface="+mn-lt"/>
              </a:rPr>
              <a:t>项儿童能力培养方案，看中英文动画培养儿童</a:t>
            </a:r>
            <a:r>
              <a:rPr lang="en-US" altLang="zh-CN" b="1" dirty="0">
                <a:latin typeface="+mn-lt"/>
              </a:rPr>
              <a:t>11</a:t>
            </a:r>
            <a:r>
              <a:rPr lang="zh-CN" altLang="en-US" b="1" dirty="0">
                <a:latin typeface="+mn-lt"/>
              </a:rPr>
              <a:t>项能力</a:t>
            </a:r>
            <a:r>
              <a:rPr lang="en-US" altLang="zh-CN" b="1" dirty="0">
                <a:latin typeface="+mn-lt"/>
              </a:rPr>
              <a:t>&lt;/p&gt;</a:t>
            </a:r>
          </a:p>
          <a:p>
            <a:pPr marL="342900" indent="-342900" eaLnBrk="0" hangingPunct="0">
              <a:lnSpc>
                <a:spcPct val="150000"/>
              </a:lnSpc>
              <a:spcBef>
                <a:spcPct val="20000"/>
              </a:spcBef>
              <a:buClr>
                <a:schemeClr val="tx2"/>
              </a:buClr>
              <a:defRPr/>
            </a:pPr>
            <a:r>
              <a:rPr lang="en-US" altLang="zh-CN" b="1" dirty="0">
                <a:latin typeface="+mn-lt"/>
              </a:rPr>
              <a:t>    &lt;/div&gt;</a:t>
            </a:r>
          </a:p>
          <a:p>
            <a:pPr marL="342900" indent="-342900" eaLnBrk="0" hangingPunct="0">
              <a:lnSpc>
                <a:spcPct val="150000"/>
              </a:lnSpc>
              <a:spcBef>
                <a:spcPct val="20000"/>
              </a:spcBef>
              <a:buClr>
                <a:schemeClr val="tx2"/>
              </a:buClr>
              <a:defRPr/>
            </a:pPr>
            <a:r>
              <a:rPr lang="en-US" altLang="zh-CN" b="1" dirty="0">
                <a:latin typeface="+mn-lt"/>
              </a:rPr>
              <a:t>&lt;/div&gt;</a:t>
            </a:r>
          </a:p>
        </p:txBody>
      </p:sp>
      <p:grpSp>
        <p:nvGrpSpPr>
          <p:cNvPr id="19" name="组合 70"/>
          <p:cNvGrpSpPr>
            <a:grpSpLocks/>
          </p:cNvGrpSpPr>
          <p:nvPr/>
        </p:nvGrpSpPr>
        <p:grpSpPr bwMode="auto">
          <a:xfrm>
            <a:off x="0" y="1484784"/>
            <a:ext cx="1000125" cy="414337"/>
            <a:chOff x="1000100" y="2528843"/>
            <a:chExt cx="1000132" cy="414475"/>
          </a:xfrm>
        </p:grpSpPr>
        <p:pic>
          <p:nvPicPr>
            <p:cNvPr id="20" name="Picture 8" descr="E:\设计支持\模板设计\s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28</a:t>
            </a:fld>
            <a:r>
              <a:rPr lang="en-US" altLang="zh-CN" smtClean="0"/>
              <a:t>/45</a:t>
            </a:r>
            <a:endParaRPr lang="zh-CN" altLang="en-US" dirty="0"/>
          </a:p>
        </p:txBody>
      </p:sp>
    </p:spTree>
    <p:extLst>
      <p:ext uri="{BB962C8B-B14F-4D97-AF65-F5344CB8AC3E}">
        <p14:creationId xmlns:p14="http://schemas.microsoft.com/office/powerpoint/2010/main" val="41499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80112" y="70634"/>
            <a:ext cx="3384501" cy="954107"/>
          </a:xfrm>
        </p:spPr>
        <p:txBody>
          <a:bodyPr/>
          <a:lstStyle/>
          <a:p>
            <a:pPr>
              <a:defRPr/>
            </a:pPr>
            <a:r>
              <a:rPr lang="zh-CN" altLang="zh-CN" dirty="0"/>
              <a:t>旋转轮播自定义属性</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zh-CN" dirty="0"/>
              <a:t>可以使用</a:t>
            </a:r>
            <a:r>
              <a:rPr lang="en-US" altLang="zh-CN" dirty="0"/>
              <a:t>data</a:t>
            </a:r>
            <a:r>
              <a:rPr lang="zh-CN" altLang="zh-CN" dirty="0"/>
              <a:t>属性</a:t>
            </a:r>
            <a:r>
              <a:rPr lang="en-US" altLang="zh-CN" dirty="0"/>
              <a:t>API</a:t>
            </a:r>
            <a:r>
              <a:rPr lang="zh-CN" altLang="zh-CN" dirty="0"/>
              <a:t>来实现一些交互功能</a:t>
            </a:r>
            <a:endParaRPr lang="zh-CN" altLang="en-US" dirty="0"/>
          </a:p>
        </p:txBody>
      </p:sp>
      <p:sp>
        <p:nvSpPr>
          <p:cNvPr id="6" name="灯片编号占位符 5"/>
          <p:cNvSpPr>
            <a:spLocks noGrp="1"/>
          </p:cNvSpPr>
          <p:nvPr>
            <p:ph type="sldNum" sz="quarter" idx="10"/>
          </p:nvPr>
        </p:nvSpPr>
        <p:spPr/>
        <p:txBody>
          <a:bodyPr/>
          <a:lstStyle/>
          <a:p>
            <a:pPr>
              <a:defRPr/>
            </a:pPr>
            <a:fld id="{D4C544AB-AF4C-4A74-B638-213FBE600845}" type="slidenum">
              <a:rPr lang="zh-CN" altLang="en-US" smtClean="0"/>
              <a:pPr>
                <a:defRPr/>
              </a:pPr>
              <a:t>29</a:t>
            </a:fld>
            <a:r>
              <a:rPr lang="en-US" altLang="zh-CN" smtClean="0"/>
              <a:t>/45</a:t>
            </a:r>
            <a:endParaRPr lang="zh-CN" altLang="en-US" dirty="0"/>
          </a:p>
        </p:txBody>
      </p:sp>
      <p:graphicFrame>
        <p:nvGraphicFramePr>
          <p:cNvPr id="7" name="Group 29"/>
          <p:cNvGraphicFramePr>
            <a:graphicFrameLocks noGrp="1"/>
          </p:cNvGraphicFramePr>
          <p:nvPr>
            <p:extLst>
              <p:ext uri="{D42A27DB-BD31-4B8C-83A1-F6EECF244321}">
                <p14:modId xmlns:p14="http://schemas.microsoft.com/office/powerpoint/2010/main" val="2355405298"/>
              </p:ext>
            </p:extLst>
          </p:nvPr>
        </p:nvGraphicFramePr>
        <p:xfrm>
          <a:off x="467544" y="1913420"/>
          <a:ext cx="8064895" cy="2586100"/>
        </p:xfrm>
        <a:graphic>
          <a:graphicData uri="http://schemas.openxmlformats.org/drawingml/2006/table">
            <a:tbl>
              <a:tblPr firstRow="1" bandRow="1">
                <a:tableStyleId>{5C22544A-7EE6-4342-B048-85BDC9FD1C3A}</a:tableStyleId>
              </a:tblPr>
              <a:tblGrid>
                <a:gridCol w="1800200"/>
                <a:gridCol w="1296144"/>
                <a:gridCol w="1152128"/>
                <a:gridCol w="3816423"/>
              </a:tblGrid>
              <a:tr h="3839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a:ln>
                            <a:noFill/>
                          </a:ln>
                          <a:solidFill>
                            <a:schemeClr val="bg1"/>
                          </a:solidFill>
                          <a:effectLst/>
                          <a:latin typeface="Arial" charset="0"/>
                          <a:ea typeface="黑体" pitchFamily="2" charset="-122"/>
                          <a:cs typeface="+mn-cs"/>
                        </a:rPr>
                        <a:t>属性名称</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a:ln>
                            <a:noFill/>
                          </a:ln>
                          <a:solidFill>
                            <a:schemeClr val="bg1"/>
                          </a:solidFill>
                          <a:effectLst/>
                          <a:latin typeface="Arial" charset="0"/>
                          <a:ea typeface="黑体" pitchFamily="2" charset="-122"/>
                          <a:cs typeface="+mn-cs"/>
                        </a:rPr>
                        <a:t>类型</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a:ln>
                            <a:noFill/>
                          </a:ln>
                          <a:solidFill>
                            <a:schemeClr val="bg1"/>
                          </a:solidFill>
                          <a:effectLst/>
                          <a:latin typeface="Arial" charset="0"/>
                          <a:ea typeface="黑体" pitchFamily="2" charset="-122"/>
                          <a:cs typeface="+mn-cs"/>
                        </a:rPr>
                        <a:t>默认值</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a:ln>
                            <a:noFill/>
                          </a:ln>
                          <a:solidFill>
                            <a:schemeClr val="bg1"/>
                          </a:solidFill>
                          <a:effectLst/>
                          <a:latin typeface="Arial" charset="0"/>
                          <a:ea typeface="黑体" pitchFamily="2" charset="-122"/>
                          <a:cs typeface="+mn-cs"/>
                        </a:rPr>
                        <a:t>描述</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r>
              <a:tr h="10602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latin typeface="+mn-ea"/>
                          <a:ea typeface="+mn-ea"/>
                          <a:cs typeface="+mn-cs"/>
                        </a:rPr>
                        <a:t>data-interval</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ea"/>
                          <a:ea typeface="+mn-ea"/>
                          <a:cs typeface="+mn-cs"/>
                        </a:rPr>
                        <a:t>number</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ea"/>
                          <a:ea typeface="+mn-ea"/>
                          <a:cs typeface="+mn-cs"/>
                        </a:rPr>
                        <a:t>5000</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dirty="0">
                          <a:solidFill>
                            <a:schemeClr val="dk1"/>
                          </a:solidFill>
                          <a:latin typeface="+mn-ea"/>
                          <a:ea typeface="+mn-ea"/>
                          <a:cs typeface="+mn-cs"/>
                        </a:rPr>
                        <a:t>幻灯片轮播的等待时间（毫秒）。如果为</a:t>
                      </a:r>
                      <a:r>
                        <a:rPr lang="en-US" sz="1800" b="1" kern="1200" dirty="0">
                          <a:solidFill>
                            <a:schemeClr val="dk1"/>
                          </a:solidFill>
                          <a:latin typeface="+mn-ea"/>
                          <a:ea typeface="+mn-ea"/>
                          <a:cs typeface="+mn-cs"/>
                        </a:rPr>
                        <a:t>false</a:t>
                      </a:r>
                      <a:r>
                        <a:rPr lang="zh-CN" sz="1800" b="1" kern="1200" dirty="0">
                          <a:solidFill>
                            <a:schemeClr val="dk1"/>
                          </a:solidFill>
                          <a:latin typeface="+mn-ea"/>
                          <a:ea typeface="+mn-ea"/>
                          <a:cs typeface="+mn-cs"/>
                        </a:rPr>
                        <a:t>，轮播图将不会主动开始轮播</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59462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ea"/>
                          <a:ea typeface="+mn-ea"/>
                          <a:cs typeface="+mn-cs"/>
                        </a:rPr>
                        <a:t>data-pause</a:t>
                      </a:r>
                      <a:endParaRPr lang="zh-CN" sz="1800" b="1" kern="120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ea"/>
                          <a:ea typeface="+mn-ea"/>
                          <a:cs typeface="+mn-cs"/>
                        </a:rPr>
                        <a:t>string</a:t>
                      </a:r>
                      <a:endParaRPr lang="zh-CN" sz="1800" b="1" kern="120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ea"/>
                          <a:ea typeface="+mn-ea"/>
                          <a:cs typeface="+mn-cs"/>
                        </a:rPr>
                        <a:t>hover</a:t>
                      </a:r>
                      <a:endParaRPr lang="zh-CN" sz="1800" b="1" kern="120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dirty="0">
                          <a:solidFill>
                            <a:schemeClr val="dk1"/>
                          </a:solidFill>
                          <a:latin typeface="+mn-ea"/>
                          <a:ea typeface="+mn-ea"/>
                          <a:cs typeface="+mn-cs"/>
                        </a:rPr>
                        <a:t>默认鼠标停留在幻灯片区域图片停止轮播，鼠标离开即开启轮播</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54725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ea"/>
                          <a:ea typeface="+mn-ea"/>
                          <a:cs typeface="+mn-cs"/>
                        </a:rPr>
                        <a:t>data-wrap</a:t>
                      </a:r>
                      <a:endParaRPr lang="zh-CN" sz="1800" b="1" kern="120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err="1">
                          <a:solidFill>
                            <a:schemeClr val="dk1"/>
                          </a:solidFill>
                          <a:latin typeface="+mn-ea"/>
                          <a:ea typeface="+mn-ea"/>
                          <a:cs typeface="+mn-cs"/>
                        </a:rPr>
                        <a:t>boolean</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ea"/>
                          <a:ea typeface="+mn-ea"/>
                          <a:cs typeface="+mn-cs"/>
                        </a:rPr>
                        <a:t>true</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dirty="0">
                          <a:solidFill>
                            <a:schemeClr val="dk1"/>
                          </a:solidFill>
                          <a:latin typeface="+mn-ea"/>
                          <a:ea typeface="+mn-ea"/>
                          <a:cs typeface="+mn-cs"/>
                        </a:rPr>
                        <a:t>轮播是否持续循环</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88934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168" y="285728"/>
            <a:ext cx="2880444" cy="523220"/>
          </a:xfrm>
        </p:spPr>
        <p:txBody>
          <a:bodyPr/>
          <a:lstStyle/>
          <a:p>
            <a:r>
              <a:rPr dirty="0" smtClean="0"/>
              <a:t>回顾与作业点评</a:t>
            </a:r>
            <a:endParaRPr lang="zh-CN" altLang="en-US" dirty="0"/>
          </a:p>
        </p:txBody>
      </p:sp>
      <p:sp>
        <p:nvSpPr>
          <p:cNvPr id="9" name="内容占位符 2"/>
          <p:cNvSpPr>
            <a:spLocks noGrp="1"/>
          </p:cNvSpPr>
          <p:nvPr>
            <p:ph idx="1"/>
          </p:nvPr>
        </p:nvSpPr>
        <p:spPr/>
        <p:txBody>
          <a:bodyPr/>
          <a:lstStyle/>
          <a:p>
            <a:r>
              <a:rPr lang="en-US" altLang="zh-CN" sz="2800" dirty="0" smtClean="0">
                <a:solidFill>
                  <a:srgbClr val="000000"/>
                </a:solidFill>
                <a:cs typeface="Arial" charset="0"/>
              </a:rPr>
              <a:t>Bootstrap</a:t>
            </a:r>
            <a:r>
              <a:rPr lang="zh-CN" altLang="en-US" sz="2800" dirty="0" smtClean="0">
                <a:solidFill>
                  <a:srgbClr val="000000"/>
                </a:solidFill>
                <a:cs typeface="Arial" charset="0"/>
              </a:rPr>
              <a:t>常用的组件是哪些？</a:t>
            </a:r>
            <a:endParaRPr lang="en-US" altLang="zh-CN" sz="2800" dirty="0">
              <a:solidFill>
                <a:srgbClr val="000000"/>
              </a:solidFill>
              <a:cs typeface="Arial" charset="0"/>
            </a:endParaRPr>
          </a:p>
          <a:p>
            <a:pPr lvl="0"/>
            <a:r>
              <a:rPr lang="zh-CN" altLang="en-US" sz="2800" dirty="0">
                <a:solidFill>
                  <a:srgbClr val="000000"/>
                </a:solidFill>
                <a:cs typeface="Arial" charset="0"/>
              </a:rPr>
              <a:t>实现</a:t>
            </a:r>
            <a:r>
              <a:rPr lang="zh-CN" altLang="en-US" sz="2800" dirty="0" smtClean="0">
                <a:solidFill>
                  <a:srgbClr val="000000"/>
                </a:solidFill>
                <a:cs typeface="Arial" charset="0"/>
              </a:rPr>
              <a:t>选项</a:t>
            </a:r>
            <a:r>
              <a:rPr lang="zh-CN" altLang="en-US" sz="2800" dirty="0">
                <a:solidFill>
                  <a:srgbClr val="000000"/>
                </a:solidFill>
                <a:cs typeface="Arial" charset="0"/>
              </a:rPr>
              <a:t>卡</a:t>
            </a:r>
            <a:r>
              <a:rPr lang="zh-CN" altLang="en-US" sz="2800" dirty="0" smtClean="0">
                <a:solidFill>
                  <a:srgbClr val="000000"/>
                </a:solidFill>
                <a:cs typeface="Arial" charset="0"/>
              </a:rPr>
              <a:t>导航和胶囊</a:t>
            </a:r>
            <a:r>
              <a:rPr lang="zh-CN" altLang="en-US" sz="2800" dirty="0">
                <a:solidFill>
                  <a:srgbClr val="000000"/>
                </a:solidFill>
                <a:cs typeface="Arial" charset="0"/>
              </a:rPr>
              <a:t>式</a:t>
            </a:r>
            <a:r>
              <a:rPr lang="zh-CN" altLang="en-US" sz="2800" dirty="0" smtClean="0">
                <a:solidFill>
                  <a:srgbClr val="000000"/>
                </a:solidFill>
                <a:cs typeface="Arial" charset="0"/>
              </a:rPr>
              <a:t>导航的类名是什么？</a:t>
            </a:r>
            <a:endParaRPr lang="en-US" altLang="zh-CN" sz="2800" dirty="0" smtClean="0">
              <a:solidFill>
                <a:srgbClr val="000000"/>
              </a:solidFill>
              <a:cs typeface="Arial" charset="0"/>
            </a:endParaRPr>
          </a:p>
          <a:p>
            <a:r>
              <a:rPr lang="zh-CN" altLang="en-US" sz="2800" dirty="0">
                <a:solidFill>
                  <a:srgbClr val="000000"/>
                </a:solidFill>
                <a:cs typeface="Arial" charset="0"/>
              </a:rPr>
              <a:t>导航</a:t>
            </a:r>
            <a:r>
              <a:rPr lang="zh-CN" altLang="en-US" sz="2800" dirty="0" smtClean="0">
                <a:solidFill>
                  <a:srgbClr val="000000"/>
                </a:solidFill>
                <a:cs typeface="Arial" charset="0"/>
              </a:rPr>
              <a:t>条组件有哪些，分别是什么？</a:t>
            </a:r>
            <a:endParaRPr lang="zh-CN" altLang="en-US" sz="2800" dirty="0">
              <a:solidFill>
                <a:srgbClr val="000000"/>
              </a:solidFill>
              <a:cs typeface="Arial" charset="0"/>
            </a:endParaRPr>
          </a:p>
          <a:p>
            <a:r>
              <a:rPr lang="zh-CN" altLang="en-US" sz="2800" dirty="0" smtClean="0">
                <a:cs typeface="Arial" charset="0"/>
              </a:rPr>
              <a:t>如何让导航条顶部固定或者是底部固定？</a:t>
            </a:r>
            <a:endParaRPr lang="en-US" altLang="zh-CN" sz="2800" dirty="0" smtClean="0">
              <a:cs typeface="Arial" charset="0"/>
            </a:endParaRPr>
          </a:p>
          <a:p>
            <a:endParaRPr lang="en-US" altLang="zh-CN" sz="2800" dirty="0">
              <a:cs typeface="Arial" charset="0"/>
            </a:endParaRPr>
          </a:p>
          <a:p>
            <a:endParaRPr lang="zh-CN" altLang="en-US" sz="2800" dirty="0">
              <a:solidFill>
                <a:srgbClr val="000000"/>
              </a:solidFill>
              <a:cs typeface="Arial" charset="0"/>
            </a:endParaRPr>
          </a:p>
          <a:p>
            <a:endParaRPr lang="en-US" altLang="zh-CN" sz="2800" dirty="0" smtClean="0">
              <a:solidFill>
                <a:srgbClr val="000000"/>
              </a:solidFill>
              <a:cs typeface="Arial" charset="0"/>
            </a:endParaRPr>
          </a:p>
          <a:p>
            <a:endParaRPr lang="zh-CN" altLang="en-US" sz="2800" dirty="0">
              <a:solidFill>
                <a:srgbClr val="000000"/>
              </a:solidFill>
              <a:cs typeface="Arial" charset="0"/>
            </a:endParaRPr>
          </a:p>
          <a:p>
            <a:pPr eaLnBrk="1" hangingPunct="1"/>
            <a:r>
              <a:rPr lang="zh-CN" altLang="en-US" dirty="0" smtClean="0">
                <a:solidFill>
                  <a:srgbClr val="FF0000"/>
                </a:solidFill>
              </a:rPr>
              <a:t>点评</a:t>
            </a:r>
            <a:r>
              <a:rPr lang="zh-CN" altLang="en-US" dirty="0">
                <a:solidFill>
                  <a:srgbClr val="FF0000"/>
                </a:solidFill>
              </a:rPr>
              <a:t>作业的提交情况和共性</a:t>
            </a:r>
            <a:r>
              <a:rPr lang="zh-CN" altLang="en-US" dirty="0" smtClean="0">
                <a:solidFill>
                  <a:srgbClr val="FF0000"/>
                </a:solidFill>
              </a:rPr>
              <a:t>问题</a:t>
            </a:r>
            <a:endParaRPr lang="zh-CN" altLang="en-US" dirty="0" smtClean="0"/>
          </a:p>
        </p:txBody>
      </p:sp>
      <p:grpSp>
        <p:nvGrpSpPr>
          <p:cNvPr id="8" name="组合 7"/>
          <p:cNvGrpSpPr/>
          <p:nvPr/>
        </p:nvGrpSpPr>
        <p:grpSpPr>
          <a:xfrm>
            <a:off x="107504" y="724634"/>
            <a:ext cx="1011983" cy="400110"/>
            <a:chOff x="1488315" y="3214686"/>
            <a:chExt cx="1011983" cy="400110"/>
          </a:xfrm>
        </p:grpSpPr>
        <p:pic>
          <p:nvPicPr>
            <p:cNvPr id="13" name="Picture 5" descr="\\prdsoftlab\Softlab\034\01.png"/>
            <p:cNvPicPr>
              <a:picLocks noChangeAspect="1" noChangeArrowheads="1"/>
            </p:cNvPicPr>
            <p:nvPr/>
          </p:nvPicPr>
          <p:blipFill>
            <a:blip r:embed="rId3"/>
            <a:srcRect/>
            <a:stretch>
              <a:fillRect/>
            </a:stretch>
          </p:blipFill>
          <p:spPr bwMode="auto">
            <a:xfrm>
              <a:off x="1488315" y="3243722"/>
              <a:ext cx="442912" cy="321804"/>
            </a:xfrm>
            <a:prstGeom prst="rect">
              <a:avLst/>
            </a:prstGeom>
            <a:noFill/>
          </p:spPr>
        </p:pic>
        <p:sp>
          <p:nvSpPr>
            <p:cNvPr id="14" name="TextBox 13"/>
            <p:cNvSpPr txBox="1"/>
            <p:nvPr/>
          </p:nvSpPr>
          <p:spPr bwMode="auto">
            <a:xfrm>
              <a:off x="1799465" y="3214686"/>
              <a:ext cx="700833" cy="400110"/>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回顾</a:t>
              </a:r>
            </a:p>
          </p:txBody>
        </p:sp>
      </p:grpSp>
      <p:grpSp>
        <p:nvGrpSpPr>
          <p:cNvPr id="15" name="组合 14"/>
          <p:cNvGrpSpPr/>
          <p:nvPr/>
        </p:nvGrpSpPr>
        <p:grpSpPr>
          <a:xfrm>
            <a:off x="-11028" y="4181018"/>
            <a:ext cx="1497897" cy="400110"/>
            <a:chOff x="1004978" y="4033579"/>
            <a:chExt cx="1497897" cy="400110"/>
          </a:xfrm>
        </p:grpSpPr>
        <p:pic>
          <p:nvPicPr>
            <p:cNvPr id="16" name="Picture 6" descr="\\prdsoftlab\Softlab\034\05.png"/>
            <p:cNvPicPr>
              <a:picLocks noChangeAspect="1" noChangeArrowheads="1"/>
            </p:cNvPicPr>
            <p:nvPr/>
          </p:nvPicPr>
          <p:blipFill>
            <a:blip r:embed="rId4"/>
            <a:srcRect/>
            <a:stretch>
              <a:fillRect/>
            </a:stretch>
          </p:blipFill>
          <p:spPr bwMode="auto">
            <a:xfrm>
              <a:off x="1004978" y="4073649"/>
              <a:ext cx="406395" cy="295272"/>
            </a:xfrm>
            <a:prstGeom prst="rect">
              <a:avLst/>
            </a:prstGeom>
            <a:noFill/>
          </p:spPr>
        </p:pic>
        <p:sp>
          <p:nvSpPr>
            <p:cNvPr id="17" name="TextBox 16"/>
            <p:cNvSpPr txBox="1"/>
            <p:nvPr/>
          </p:nvSpPr>
          <p:spPr bwMode="auto">
            <a:xfrm>
              <a:off x="1285875" y="4033579"/>
              <a:ext cx="1217000" cy="400110"/>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smtClean="0">
                  <a:latin typeface="黑体" pitchFamily="49" charset="-122"/>
                  <a:ea typeface="黑体" pitchFamily="49" charset="-122"/>
                </a:rPr>
                <a:t>作业点评</a:t>
              </a:r>
              <a:endParaRPr lang="zh-CN" altLang="en-US" sz="2000" b="1" dirty="0">
                <a:latin typeface="黑体" pitchFamily="49" charset="-122"/>
                <a:ea typeface="黑体" pitchFamily="49" charset="-122"/>
              </a:endParaRPr>
            </a:p>
          </p:txBody>
        </p:sp>
      </p:grpSp>
      <p:sp>
        <p:nvSpPr>
          <p:cNvPr id="4" name="灯片编号占位符 3"/>
          <p:cNvSpPr>
            <a:spLocks noGrp="1"/>
          </p:cNvSpPr>
          <p:nvPr>
            <p:ph type="sldNum" sz="quarter" idx="10"/>
          </p:nvPr>
        </p:nvSpPr>
        <p:spPr/>
        <p:txBody>
          <a:bodyPr/>
          <a:lstStyle/>
          <a:p>
            <a:pPr>
              <a:defRPr/>
            </a:pPr>
            <a:fld id="{D4C544AB-AF4C-4A74-B638-213FBE600845}" type="slidenum">
              <a:rPr lang="zh-CN" altLang="en-US" smtClean="0"/>
              <a:pPr>
                <a:defRPr/>
              </a:pPr>
              <a:t>3</a:t>
            </a:fld>
            <a:r>
              <a:rPr lang="en-US" altLang="zh-CN" smtClean="0"/>
              <a:t>/45</a:t>
            </a:r>
            <a:endParaRPr lang="zh-CN" altLang="en-US" dirty="0"/>
          </a:p>
        </p:txBody>
      </p:sp>
    </p:spTree>
    <p:extLst>
      <p:ext uri="{BB962C8B-B14F-4D97-AF65-F5344CB8AC3E}">
        <p14:creationId xmlns:p14="http://schemas.microsoft.com/office/powerpoint/2010/main" val="23080468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11960" y="70634"/>
            <a:ext cx="4752653" cy="954107"/>
          </a:xfrm>
        </p:spPr>
        <p:txBody>
          <a:bodyPr/>
          <a:lstStyle/>
          <a:p>
            <a:pPr>
              <a:defRPr/>
            </a:pPr>
            <a:r>
              <a:rPr lang="en-US" altLang="zh-CN" dirty="0" err="1"/>
              <a:t>Javascript</a:t>
            </a:r>
            <a:r>
              <a:rPr lang="zh-CN" altLang="zh-CN" dirty="0" smtClean="0"/>
              <a:t>操作</a:t>
            </a:r>
            <a:r>
              <a:rPr lang="zh-CN" altLang="zh-CN" dirty="0"/>
              <a:t>旋转轮播</a:t>
            </a:r>
            <a:r>
              <a:rPr lang="en-US" altLang="zh-CN" dirty="0" smtClean="0"/>
              <a:t>3-1</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zh-CN" dirty="0"/>
              <a:t>旋转轮播</a:t>
            </a:r>
            <a:r>
              <a:rPr lang="zh-CN" altLang="zh-CN" dirty="0" smtClean="0"/>
              <a:t>属性</a:t>
            </a:r>
            <a:endParaRPr lang="zh-CN" altLang="en-US" dirty="0"/>
          </a:p>
        </p:txBody>
      </p:sp>
      <p:sp>
        <p:nvSpPr>
          <p:cNvPr id="6" name="灯片编号占位符 5"/>
          <p:cNvSpPr>
            <a:spLocks noGrp="1"/>
          </p:cNvSpPr>
          <p:nvPr>
            <p:ph type="sldNum" sz="quarter" idx="10"/>
          </p:nvPr>
        </p:nvSpPr>
        <p:spPr/>
        <p:txBody>
          <a:bodyPr/>
          <a:lstStyle/>
          <a:p>
            <a:pPr>
              <a:defRPr/>
            </a:pPr>
            <a:fld id="{D4C544AB-AF4C-4A74-B638-213FBE600845}" type="slidenum">
              <a:rPr lang="zh-CN" altLang="en-US" smtClean="0"/>
              <a:pPr>
                <a:defRPr/>
              </a:pPr>
              <a:t>30</a:t>
            </a:fld>
            <a:r>
              <a:rPr lang="en-US" altLang="zh-CN" smtClean="0"/>
              <a:t>/45</a:t>
            </a:r>
            <a:endParaRPr lang="zh-CN" altLang="en-US" dirty="0"/>
          </a:p>
        </p:txBody>
      </p:sp>
      <p:graphicFrame>
        <p:nvGraphicFramePr>
          <p:cNvPr id="7" name="Group 29"/>
          <p:cNvGraphicFramePr>
            <a:graphicFrameLocks noGrp="1"/>
          </p:cNvGraphicFramePr>
          <p:nvPr>
            <p:extLst>
              <p:ext uri="{D42A27DB-BD31-4B8C-83A1-F6EECF244321}">
                <p14:modId xmlns:p14="http://schemas.microsoft.com/office/powerpoint/2010/main" val="1596335563"/>
              </p:ext>
            </p:extLst>
          </p:nvPr>
        </p:nvGraphicFramePr>
        <p:xfrm>
          <a:off x="683568" y="1844824"/>
          <a:ext cx="8064895" cy="2586100"/>
        </p:xfrm>
        <a:graphic>
          <a:graphicData uri="http://schemas.openxmlformats.org/drawingml/2006/table">
            <a:tbl>
              <a:tblPr firstRow="1" bandRow="1">
                <a:tableStyleId>{5C22544A-7EE6-4342-B048-85BDC9FD1C3A}</a:tableStyleId>
              </a:tblPr>
              <a:tblGrid>
                <a:gridCol w="1800200"/>
                <a:gridCol w="1296144"/>
                <a:gridCol w="1152128"/>
                <a:gridCol w="3816423"/>
              </a:tblGrid>
              <a:tr h="38397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a:ln>
                            <a:noFill/>
                          </a:ln>
                          <a:solidFill>
                            <a:schemeClr val="bg1"/>
                          </a:solidFill>
                          <a:effectLst/>
                          <a:latin typeface="Arial" charset="0"/>
                          <a:ea typeface="黑体" pitchFamily="2" charset="-122"/>
                          <a:cs typeface="+mn-cs"/>
                        </a:rPr>
                        <a:t>属性名称</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a:ln>
                            <a:noFill/>
                          </a:ln>
                          <a:solidFill>
                            <a:schemeClr val="bg1"/>
                          </a:solidFill>
                          <a:effectLst/>
                          <a:latin typeface="Arial" charset="0"/>
                          <a:ea typeface="黑体" pitchFamily="2" charset="-122"/>
                          <a:cs typeface="+mn-cs"/>
                        </a:rPr>
                        <a:t>类型</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a:ln>
                            <a:noFill/>
                          </a:ln>
                          <a:solidFill>
                            <a:schemeClr val="bg1"/>
                          </a:solidFill>
                          <a:effectLst/>
                          <a:latin typeface="Arial" charset="0"/>
                          <a:ea typeface="黑体" pitchFamily="2" charset="-122"/>
                          <a:cs typeface="+mn-cs"/>
                        </a:rPr>
                        <a:t>默认值</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a:ln>
                            <a:noFill/>
                          </a:ln>
                          <a:solidFill>
                            <a:schemeClr val="bg1"/>
                          </a:solidFill>
                          <a:effectLst/>
                          <a:latin typeface="Arial" charset="0"/>
                          <a:ea typeface="黑体" pitchFamily="2" charset="-122"/>
                          <a:cs typeface="+mn-cs"/>
                        </a:rPr>
                        <a:t>描述</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r>
              <a:tr h="106024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ea"/>
                          <a:ea typeface="+mn-ea"/>
                          <a:cs typeface="+mn-cs"/>
                        </a:rPr>
                        <a:t>interval</a:t>
                      </a:r>
                      <a:endParaRPr lang="zh-CN" sz="1800" b="1" kern="120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latin typeface="+mn-ea"/>
                          <a:ea typeface="+mn-ea"/>
                          <a:cs typeface="+mn-cs"/>
                        </a:rPr>
                        <a:t>number</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ea"/>
                          <a:ea typeface="+mn-ea"/>
                          <a:cs typeface="+mn-cs"/>
                        </a:rPr>
                        <a:t>5000</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dirty="0">
                          <a:solidFill>
                            <a:schemeClr val="dk1"/>
                          </a:solidFill>
                          <a:latin typeface="+mn-ea"/>
                          <a:ea typeface="+mn-ea"/>
                          <a:cs typeface="+mn-cs"/>
                        </a:rPr>
                        <a:t>幻灯片轮播的等待时间（毫秒）。如果为</a:t>
                      </a:r>
                      <a:r>
                        <a:rPr lang="en-US" sz="1800" b="1" kern="1200" dirty="0">
                          <a:solidFill>
                            <a:schemeClr val="dk1"/>
                          </a:solidFill>
                          <a:latin typeface="+mn-ea"/>
                          <a:ea typeface="+mn-ea"/>
                          <a:cs typeface="+mn-cs"/>
                        </a:rPr>
                        <a:t>false</a:t>
                      </a:r>
                      <a:r>
                        <a:rPr lang="zh-CN" sz="1800" b="1" kern="1200" dirty="0">
                          <a:solidFill>
                            <a:schemeClr val="dk1"/>
                          </a:solidFill>
                          <a:latin typeface="+mn-ea"/>
                          <a:ea typeface="+mn-ea"/>
                          <a:cs typeface="+mn-cs"/>
                        </a:rPr>
                        <a:t>，轮播图将不会主动开始轮</a:t>
                      </a:r>
                      <a:r>
                        <a:rPr lang="zh-CN" sz="1800" b="1" kern="1200" dirty="0" smtClean="0">
                          <a:solidFill>
                            <a:schemeClr val="dk1"/>
                          </a:solidFill>
                          <a:latin typeface="+mn-ea"/>
                          <a:ea typeface="+mn-ea"/>
                          <a:cs typeface="+mn-cs"/>
                        </a:rPr>
                        <a:t>播</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59462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ea"/>
                          <a:ea typeface="+mn-ea"/>
                          <a:cs typeface="+mn-cs"/>
                        </a:rPr>
                        <a:t>pause</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ea"/>
                          <a:ea typeface="+mn-ea"/>
                          <a:cs typeface="+mn-cs"/>
                        </a:rPr>
                        <a:t>string</a:t>
                      </a:r>
                      <a:endParaRPr lang="zh-CN" sz="1800" b="1" kern="120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ea"/>
                          <a:ea typeface="+mn-ea"/>
                          <a:cs typeface="+mn-cs"/>
                        </a:rPr>
                        <a:t>hover</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a:solidFill>
                            <a:schemeClr val="dk1"/>
                          </a:solidFill>
                          <a:latin typeface="+mn-ea"/>
                          <a:ea typeface="+mn-ea"/>
                          <a:cs typeface="+mn-cs"/>
                        </a:rPr>
                        <a:t>默认鼠标停留在幻灯片区域图片停止轮播，鼠标离开即开启轮播</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54725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ea"/>
                          <a:ea typeface="+mn-ea"/>
                          <a:cs typeface="+mn-cs"/>
                        </a:rPr>
                        <a:t>wrap</a:t>
                      </a:r>
                      <a:endParaRPr lang="zh-CN" sz="1800" b="1" kern="120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ea"/>
                          <a:ea typeface="+mn-ea"/>
                          <a:cs typeface="+mn-cs"/>
                        </a:rPr>
                        <a:t>boolean</a:t>
                      </a:r>
                      <a:endParaRPr lang="zh-CN" sz="1800" b="1" kern="120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ea"/>
                          <a:ea typeface="+mn-ea"/>
                          <a:cs typeface="+mn-cs"/>
                        </a:rPr>
                        <a:t>true</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dirty="0" smtClean="0">
                          <a:solidFill>
                            <a:schemeClr val="dk1"/>
                          </a:solidFill>
                          <a:latin typeface="+mn-ea"/>
                          <a:ea typeface="+mn-ea"/>
                          <a:cs typeface="+mn-cs"/>
                        </a:rPr>
                        <a:t>轮播是否持续循环</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9068273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7944" y="286077"/>
            <a:ext cx="4896669" cy="523220"/>
          </a:xfrm>
        </p:spPr>
        <p:txBody>
          <a:bodyPr/>
          <a:lstStyle/>
          <a:p>
            <a:pPr>
              <a:defRPr/>
            </a:pPr>
            <a:r>
              <a:rPr lang="en-US" altLang="zh-CN" dirty="0" err="1"/>
              <a:t>Javascript</a:t>
            </a:r>
            <a:r>
              <a:rPr lang="zh-CN" altLang="zh-CN" dirty="0" smtClean="0"/>
              <a:t>操作</a:t>
            </a:r>
            <a:r>
              <a:rPr lang="zh-CN" altLang="zh-CN" dirty="0"/>
              <a:t>旋转轮播</a:t>
            </a:r>
            <a:r>
              <a:rPr lang="en-US" altLang="zh-CN" dirty="0" smtClean="0"/>
              <a:t>3-2</a:t>
            </a:r>
            <a:endParaRPr lang="en-US" altLang="zh-CN" dirty="0"/>
          </a:p>
        </p:txBody>
      </p:sp>
      <p:sp>
        <p:nvSpPr>
          <p:cNvPr id="3" name="内容占位符 2"/>
          <p:cNvSpPr>
            <a:spLocks noGrp="1"/>
          </p:cNvSpPr>
          <p:nvPr>
            <p:ph idx="1"/>
          </p:nvPr>
        </p:nvSpPr>
        <p:spPr>
          <a:xfrm>
            <a:off x="784225" y="1214438"/>
            <a:ext cx="7645400" cy="5143500"/>
          </a:xfrm>
        </p:spPr>
        <p:txBody>
          <a:bodyPr/>
          <a:lstStyle/>
          <a:p>
            <a:r>
              <a:rPr lang="zh-CN" altLang="zh-CN" dirty="0"/>
              <a:t>旋转轮播</a:t>
            </a:r>
            <a:r>
              <a:rPr lang="zh-CN" altLang="zh-CN" dirty="0" smtClean="0"/>
              <a:t>方法</a:t>
            </a:r>
            <a:endParaRPr lang="zh-CN" altLang="zh-CN" dirty="0"/>
          </a:p>
        </p:txBody>
      </p:sp>
      <p:sp>
        <p:nvSpPr>
          <p:cNvPr id="6" name="灯片编号占位符 5"/>
          <p:cNvSpPr>
            <a:spLocks noGrp="1"/>
          </p:cNvSpPr>
          <p:nvPr>
            <p:ph type="sldNum" sz="quarter" idx="10"/>
          </p:nvPr>
        </p:nvSpPr>
        <p:spPr/>
        <p:txBody>
          <a:bodyPr/>
          <a:lstStyle/>
          <a:p>
            <a:pPr>
              <a:defRPr/>
            </a:pPr>
            <a:fld id="{D4C544AB-AF4C-4A74-B638-213FBE600845}" type="slidenum">
              <a:rPr lang="zh-CN" altLang="en-US" smtClean="0"/>
              <a:pPr>
                <a:defRPr/>
              </a:pPr>
              <a:t>31</a:t>
            </a:fld>
            <a:r>
              <a:rPr lang="en-US" altLang="zh-CN" smtClean="0"/>
              <a:t>/45</a:t>
            </a:r>
            <a:endParaRPr lang="zh-CN" altLang="en-US" dirty="0"/>
          </a:p>
        </p:txBody>
      </p:sp>
      <p:graphicFrame>
        <p:nvGraphicFramePr>
          <p:cNvPr id="7" name="Group 29"/>
          <p:cNvGraphicFramePr>
            <a:graphicFrameLocks noGrp="1"/>
          </p:cNvGraphicFramePr>
          <p:nvPr>
            <p:extLst>
              <p:ext uri="{D42A27DB-BD31-4B8C-83A1-F6EECF244321}">
                <p14:modId xmlns:p14="http://schemas.microsoft.com/office/powerpoint/2010/main" val="2052107145"/>
              </p:ext>
            </p:extLst>
          </p:nvPr>
        </p:nvGraphicFramePr>
        <p:xfrm>
          <a:off x="323528" y="2060848"/>
          <a:ext cx="8424936" cy="3819849"/>
        </p:xfrm>
        <a:graphic>
          <a:graphicData uri="http://schemas.openxmlformats.org/drawingml/2006/table">
            <a:tbl>
              <a:tblPr firstRow="1" bandRow="1">
                <a:tableStyleId>{5C22544A-7EE6-4342-B048-85BDC9FD1C3A}</a:tableStyleId>
              </a:tblPr>
              <a:tblGrid>
                <a:gridCol w="2614636"/>
                <a:gridCol w="5810300"/>
              </a:tblGrid>
              <a:tr h="57606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kern="1200" cap="none" normalizeH="0" baseline="0" dirty="0" smtClean="0">
                          <a:ln>
                            <a:noFill/>
                          </a:ln>
                          <a:solidFill>
                            <a:schemeClr val="bg1"/>
                          </a:solidFill>
                          <a:effectLst/>
                          <a:latin typeface="Arial" charset="0"/>
                          <a:ea typeface="黑体" pitchFamily="2" charset="-122"/>
                          <a:cs typeface="+mn-cs"/>
                        </a:rPr>
                        <a:t>方法</a:t>
                      </a:r>
                      <a:r>
                        <a:rPr kumimoji="0" lang="zh-CN" sz="2000" b="1" i="0" u="none" strike="noStrike" kern="1200" cap="none" normalizeH="0" baseline="0" dirty="0" smtClean="0">
                          <a:ln>
                            <a:noFill/>
                          </a:ln>
                          <a:solidFill>
                            <a:schemeClr val="bg1"/>
                          </a:solidFill>
                          <a:effectLst/>
                          <a:latin typeface="Arial" charset="0"/>
                          <a:ea typeface="黑体" pitchFamily="2" charset="-122"/>
                          <a:cs typeface="+mn-cs"/>
                        </a:rPr>
                        <a:t>名称</a:t>
                      </a:r>
                      <a:endParaRPr kumimoji="0" lang="zh-CN" sz="2000" b="1" i="0" u="none" strike="noStrike" kern="1200" cap="none" normalizeH="0" baseline="0" dirty="0">
                        <a:ln>
                          <a:noFill/>
                        </a:ln>
                        <a:solidFill>
                          <a:schemeClr val="bg1"/>
                        </a:solidFill>
                        <a:effectLst/>
                        <a:latin typeface="Arial" charset="0"/>
                        <a:ea typeface="黑体" pitchFamily="2" charset="-122"/>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smtClean="0">
                          <a:ln>
                            <a:noFill/>
                          </a:ln>
                          <a:solidFill>
                            <a:schemeClr val="bg1"/>
                          </a:solidFill>
                          <a:effectLst/>
                          <a:latin typeface="Arial" charset="0"/>
                          <a:ea typeface="黑体" pitchFamily="2" charset="-122"/>
                          <a:cs typeface="+mn-cs"/>
                        </a:rPr>
                        <a:t>描述</a:t>
                      </a:r>
                      <a:endParaRPr kumimoji="0" lang="zh-CN" sz="2000" b="1" i="0" u="none" strike="noStrike" kern="1200" cap="none" normalizeH="0" baseline="0" dirty="0">
                        <a:ln>
                          <a:noFill/>
                        </a:ln>
                        <a:solidFill>
                          <a:schemeClr val="bg1"/>
                        </a:solidFill>
                        <a:effectLst/>
                        <a:latin typeface="Arial" charset="0"/>
                        <a:ea typeface="黑体" pitchFamily="2" charset="-122"/>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r>
              <a:tr h="73380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ea"/>
                          <a:ea typeface="+mn-ea"/>
                          <a:cs typeface="+mn-cs"/>
                        </a:rPr>
                        <a:t>.carousel('cycle')</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dirty="0">
                          <a:solidFill>
                            <a:schemeClr val="dk1"/>
                          </a:solidFill>
                          <a:latin typeface="+mn-ea"/>
                          <a:ea typeface="+mn-ea"/>
                          <a:cs typeface="+mn-cs"/>
                        </a:rPr>
                        <a:t>循环各帧（默认时从左到右）</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62749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ea"/>
                          <a:ea typeface="+mn-ea"/>
                          <a:cs typeface="+mn-cs"/>
                        </a:rPr>
                        <a:t>.carousel('pause')</a:t>
                      </a:r>
                      <a:endParaRPr lang="zh-CN" sz="1800" b="1" kern="120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dirty="0">
                          <a:solidFill>
                            <a:schemeClr val="dk1"/>
                          </a:solidFill>
                          <a:latin typeface="+mn-ea"/>
                          <a:ea typeface="+mn-ea"/>
                          <a:cs typeface="+mn-cs"/>
                        </a:rPr>
                        <a:t>停止轮播</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62749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latin typeface="+mn-ea"/>
                          <a:ea typeface="+mn-ea"/>
                          <a:cs typeface="+mn-cs"/>
                        </a:rPr>
                        <a:t>.carousel(number)</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a:solidFill>
                            <a:schemeClr val="dk1"/>
                          </a:solidFill>
                          <a:latin typeface="+mn-ea"/>
                          <a:ea typeface="+mn-ea"/>
                          <a:cs typeface="+mn-cs"/>
                        </a:rPr>
                        <a:t>轮播到指定的图片上（下标从</a:t>
                      </a:r>
                      <a:r>
                        <a:rPr lang="en-US" sz="1800" b="1" kern="1200">
                          <a:solidFill>
                            <a:schemeClr val="dk1"/>
                          </a:solidFill>
                          <a:latin typeface="+mn-ea"/>
                          <a:ea typeface="+mn-ea"/>
                          <a:cs typeface="+mn-cs"/>
                        </a:rPr>
                        <a:t>0</a:t>
                      </a:r>
                      <a:r>
                        <a:rPr lang="zh-CN" sz="1800" b="1" kern="1200">
                          <a:solidFill>
                            <a:schemeClr val="dk1"/>
                          </a:solidFill>
                          <a:latin typeface="+mn-ea"/>
                          <a:ea typeface="+mn-ea"/>
                          <a:cs typeface="+mn-cs"/>
                        </a:rPr>
                        <a:t>开始）</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62749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ea"/>
                          <a:ea typeface="+mn-ea"/>
                          <a:cs typeface="+mn-cs"/>
                        </a:rPr>
                        <a:t>.carousel('prev')</a:t>
                      </a:r>
                      <a:endParaRPr lang="zh-CN" sz="1800" b="1" kern="120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a:solidFill>
                            <a:schemeClr val="dk1"/>
                          </a:solidFill>
                          <a:latin typeface="+mn-ea"/>
                          <a:ea typeface="+mn-ea"/>
                          <a:cs typeface="+mn-cs"/>
                        </a:rPr>
                        <a:t>播放上一张</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62749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ea"/>
                          <a:ea typeface="+mn-ea"/>
                          <a:cs typeface="+mn-cs"/>
                        </a:rPr>
                        <a:t>.carousel('next')</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dirty="0" smtClean="0">
                          <a:solidFill>
                            <a:schemeClr val="dk1"/>
                          </a:solidFill>
                          <a:latin typeface="+mn-ea"/>
                          <a:ea typeface="+mn-ea"/>
                          <a:cs typeface="+mn-cs"/>
                        </a:rPr>
                        <a:t>播放下一张</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7332380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67944" y="286077"/>
            <a:ext cx="4896669" cy="523220"/>
          </a:xfrm>
        </p:spPr>
        <p:txBody>
          <a:bodyPr/>
          <a:lstStyle/>
          <a:p>
            <a:pPr>
              <a:defRPr/>
            </a:pPr>
            <a:r>
              <a:rPr lang="en-US" altLang="zh-CN" dirty="0" err="1"/>
              <a:t>Javascript</a:t>
            </a:r>
            <a:r>
              <a:rPr lang="zh-CN" altLang="zh-CN" dirty="0" smtClean="0"/>
              <a:t>操作</a:t>
            </a:r>
            <a:r>
              <a:rPr lang="zh-CN" altLang="zh-CN" dirty="0"/>
              <a:t>旋转轮播</a:t>
            </a:r>
            <a:r>
              <a:rPr lang="en-US" altLang="zh-CN" dirty="0" smtClean="0"/>
              <a:t>3-3</a:t>
            </a:r>
            <a:endParaRPr lang="en-US" altLang="zh-CN" dirty="0"/>
          </a:p>
        </p:txBody>
      </p:sp>
      <p:sp>
        <p:nvSpPr>
          <p:cNvPr id="3" name="内容占位符 2"/>
          <p:cNvSpPr>
            <a:spLocks noGrp="1"/>
          </p:cNvSpPr>
          <p:nvPr>
            <p:ph idx="1"/>
          </p:nvPr>
        </p:nvSpPr>
        <p:spPr>
          <a:xfrm>
            <a:off x="784225" y="1214438"/>
            <a:ext cx="7645400" cy="5143500"/>
          </a:xfrm>
        </p:spPr>
        <p:txBody>
          <a:bodyPr/>
          <a:lstStyle/>
          <a:p>
            <a:r>
              <a:rPr lang="zh-CN" altLang="zh-CN" dirty="0"/>
              <a:t>旋转轮播</a:t>
            </a:r>
            <a:r>
              <a:rPr lang="zh-CN" altLang="zh-CN" dirty="0" smtClean="0"/>
              <a:t>事件</a:t>
            </a:r>
            <a:endParaRPr lang="zh-CN" altLang="zh-CN" dirty="0"/>
          </a:p>
        </p:txBody>
      </p:sp>
      <p:sp>
        <p:nvSpPr>
          <p:cNvPr id="6" name="灯片编号占位符 5"/>
          <p:cNvSpPr>
            <a:spLocks noGrp="1"/>
          </p:cNvSpPr>
          <p:nvPr>
            <p:ph type="sldNum" sz="quarter" idx="10"/>
          </p:nvPr>
        </p:nvSpPr>
        <p:spPr/>
        <p:txBody>
          <a:bodyPr/>
          <a:lstStyle/>
          <a:p>
            <a:pPr>
              <a:defRPr/>
            </a:pPr>
            <a:fld id="{D4C544AB-AF4C-4A74-B638-213FBE600845}" type="slidenum">
              <a:rPr lang="zh-CN" altLang="en-US" smtClean="0"/>
              <a:pPr>
                <a:defRPr/>
              </a:pPr>
              <a:t>32</a:t>
            </a:fld>
            <a:r>
              <a:rPr lang="en-US" altLang="zh-CN" smtClean="0"/>
              <a:t>/45</a:t>
            </a:r>
            <a:endParaRPr lang="zh-CN" altLang="en-US" dirty="0"/>
          </a:p>
        </p:txBody>
      </p:sp>
      <p:graphicFrame>
        <p:nvGraphicFramePr>
          <p:cNvPr id="7" name="Group 29"/>
          <p:cNvGraphicFramePr>
            <a:graphicFrameLocks noGrp="1"/>
          </p:cNvGraphicFramePr>
          <p:nvPr>
            <p:extLst>
              <p:ext uri="{D42A27DB-BD31-4B8C-83A1-F6EECF244321}">
                <p14:modId xmlns:p14="http://schemas.microsoft.com/office/powerpoint/2010/main" val="3039849020"/>
              </p:ext>
            </p:extLst>
          </p:nvPr>
        </p:nvGraphicFramePr>
        <p:xfrm>
          <a:off x="395536" y="1988840"/>
          <a:ext cx="8424936" cy="1937364"/>
        </p:xfrm>
        <a:graphic>
          <a:graphicData uri="http://schemas.openxmlformats.org/drawingml/2006/table">
            <a:tbl>
              <a:tblPr firstRow="1" bandRow="1">
                <a:tableStyleId>{5C22544A-7EE6-4342-B048-85BDC9FD1C3A}</a:tableStyleId>
              </a:tblPr>
              <a:tblGrid>
                <a:gridCol w="2614636"/>
                <a:gridCol w="5810300"/>
              </a:tblGrid>
              <a:tr h="57606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kern="1200" cap="none" normalizeH="0" baseline="0" dirty="0" smtClean="0">
                          <a:ln>
                            <a:noFill/>
                          </a:ln>
                          <a:solidFill>
                            <a:schemeClr val="bg1"/>
                          </a:solidFill>
                          <a:effectLst/>
                          <a:latin typeface="Arial" charset="0"/>
                          <a:ea typeface="黑体" pitchFamily="2" charset="-122"/>
                          <a:cs typeface="+mn-cs"/>
                        </a:rPr>
                        <a:t>事件类型</a:t>
                      </a:r>
                      <a:endParaRPr kumimoji="0" lang="zh-CN" sz="2000" b="1" i="0" u="none" strike="noStrike" kern="1200" cap="none" normalizeH="0" baseline="0" dirty="0">
                        <a:ln>
                          <a:noFill/>
                        </a:ln>
                        <a:solidFill>
                          <a:schemeClr val="bg1"/>
                        </a:solidFill>
                        <a:effectLst/>
                        <a:latin typeface="Arial" charset="0"/>
                        <a:ea typeface="黑体" pitchFamily="2" charset="-122"/>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smtClean="0">
                          <a:ln>
                            <a:noFill/>
                          </a:ln>
                          <a:solidFill>
                            <a:schemeClr val="bg1"/>
                          </a:solidFill>
                          <a:effectLst/>
                          <a:latin typeface="Arial" charset="0"/>
                          <a:ea typeface="黑体" pitchFamily="2" charset="-122"/>
                          <a:cs typeface="+mn-cs"/>
                        </a:rPr>
                        <a:t>描述</a:t>
                      </a:r>
                      <a:endParaRPr kumimoji="0" lang="zh-CN" sz="2000" b="1" i="0" u="none" strike="noStrike" kern="1200" cap="none" normalizeH="0" baseline="0" dirty="0">
                        <a:ln>
                          <a:noFill/>
                        </a:ln>
                        <a:solidFill>
                          <a:schemeClr val="bg1"/>
                        </a:solidFill>
                        <a:effectLst/>
                        <a:latin typeface="Arial" charset="0"/>
                        <a:ea typeface="黑体" pitchFamily="2" charset="-122"/>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r>
              <a:tr h="73380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err="1">
                          <a:solidFill>
                            <a:schemeClr val="dk1"/>
                          </a:solidFill>
                          <a:latin typeface="+mn-ea"/>
                          <a:ea typeface="+mn-ea"/>
                          <a:cs typeface="+mn-cs"/>
                        </a:rPr>
                        <a:t>slide.bs.carousel</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dirty="0">
                          <a:solidFill>
                            <a:schemeClr val="dk1"/>
                          </a:solidFill>
                          <a:latin typeface="+mn-ea"/>
                          <a:ea typeface="+mn-ea"/>
                          <a:cs typeface="+mn-cs"/>
                        </a:rPr>
                        <a:t>此事件在</a:t>
                      </a:r>
                      <a:r>
                        <a:rPr lang="en-US" sz="1800" b="1" kern="1200" dirty="0">
                          <a:solidFill>
                            <a:schemeClr val="dk1"/>
                          </a:solidFill>
                          <a:latin typeface="+mn-ea"/>
                          <a:ea typeface="+mn-ea"/>
                          <a:cs typeface="+mn-cs"/>
                        </a:rPr>
                        <a:t>slide</a:t>
                      </a:r>
                      <a:r>
                        <a:rPr lang="zh-CN" sz="1800" b="1" kern="1200" dirty="0">
                          <a:solidFill>
                            <a:schemeClr val="dk1"/>
                          </a:solidFill>
                          <a:latin typeface="+mn-ea"/>
                          <a:ea typeface="+mn-ea"/>
                          <a:cs typeface="+mn-cs"/>
                        </a:rPr>
                        <a:t>方法被调用之后（但还未开始处理下一张图片之前）立即触发</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r h="62749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err="1">
                          <a:solidFill>
                            <a:schemeClr val="dk1"/>
                          </a:solidFill>
                          <a:latin typeface="+mn-ea"/>
                          <a:ea typeface="+mn-ea"/>
                          <a:cs typeface="+mn-cs"/>
                        </a:rPr>
                        <a:t>slid.bs.carousel</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dirty="0">
                          <a:solidFill>
                            <a:schemeClr val="dk1"/>
                          </a:solidFill>
                          <a:latin typeface="+mn-ea"/>
                          <a:ea typeface="+mn-ea"/>
                          <a:cs typeface="+mn-cs"/>
                        </a:rPr>
                        <a:t>在一张图片结束轮播之后触发</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764635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4225" y="1503363"/>
            <a:ext cx="7532191" cy="4518025"/>
          </a:xfrm>
        </p:spPr>
        <p:txBody>
          <a:bodyPr/>
          <a:lstStyle/>
          <a:p>
            <a:pPr>
              <a:defRPr/>
            </a:pPr>
            <a:r>
              <a:rPr lang="zh-CN" altLang="en-US" dirty="0" smtClean="0"/>
              <a:t>需求说明</a:t>
            </a:r>
          </a:p>
          <a:p>
            <a:pPr lvl="1">
              <a:defRPr/>
            </a:pPr>
            <a:r>
              <a:rPr lang="zh-CN" altLang="en-US" dirty="0"/>
              <a:t>使用轮播图插件布局网页的结构和</a:t>
            </a:r>
            <a:r>
              <a:rPr lang="zh-CN" altLang="en-US" dirty="0" smtClean="0"/>
              <a:t>样式</a:t>
            </a:r>
            <a:endParaRPr lang="zh-CN" altLang="en-US" dirty="0"/>
          </a:p>
          <a:p>
            <a:pPr lvl="1">
              <a:defRPr/>
            </a:pPr>
            <a:r>
              <a:rPr lang="zh-CN" altLang="en-US" dirty="0" smtClean="0"/>
              <a:t>图片</a:t>
            </a:r>
            <a:r>
              <a:rPr lang="zh-CN" altLang="en-US" dirty="0"/>
              <a:t>切换的等待时间是</a:t>
            </a:r>
            <a:r>
              <a:rPr lang="en-US" altLang="zh-CN" dirty="0"/>
              <a:t>2</a:t>
            </a:r>
            <a:r>
              <a:rPr lang="zh-CN" altLang="en-US" dirty="0" smtClean="0"/>
              <a:t>秒</a:t>
            </a:r>
            <a:endParaRPr lang="zh-CN" altLang="en-US" dirty="0"/>
          </a:p>
          <a:p>
            <a:pPr lvl="1">
              <a:defRPr/>
            </a:pPr>
            <a:r>
              <a:rPr lang="zh-CN" altLang="en-US" dirty="0" smtClean="0"/>
              <a:t>修改</a:t>
            </a:r>
            <a:r>
              <a:rPr lang="zh-CN" altLang="en-US" dirty="0"/>
              <a:t>轮播图的样式，隐藏左右两边的控制箭头，不过点击左右两侧原来按钮的位置依然可以控制图片切换</a:t>
            </a:r>
          </a:p>
        </p:txBody>
      </p:sp>
      <p:sp>
        <p:nvSpPr>
          <p:cNvPr id="2" name="标题 1"/>
          <p:cNvSpPr>
            <a:spLocks noGrp="1"/>
          </p:cNvSpPr>
          <p:nvPr>
            <p:ph type="title"/>
          </p:nvPr>
        </p:nvSpPr>
        <p:spPr>
          <a:xfrm>
            <a:off x="2339752" y="70634"/>
            <a:ext cx="6624861" cy="954107"/>
          </a:xfrm>
        </p:spPr>
        <p:txBody>
          <a:bodyPr/>
          <a:lstStyle/>
          <a:p>
            <a:pPr>
              <a:defRPr/>
            </a:pPr>
            <a:r>
              <a:rPr dirty="0">
                <a:solidFill>
                  <a:srgbClr val="121F55"/>
                </a:solidFill>
              </a:rPr>
              <a:t>学员操作</a:t>
            </a:r>
            <a:r>
              <a:rPr lang="en-US" altLang="zh-CN" dirty="0" smtClean="0">
                <a:solidFill>
                  <a:srgbClr val="121F55"/>
                </a:solidFill>
              </a:rPr>
              <a:t>—</a:t>
            </a:r>
            <a:r>
              <a:rPr lang="zh-CN" altLang="zh-CN" dirty="0"/>
              <a:t>制作美联英语在线</a:t>
            </a:r>
            <a:r>
              <a:rPr lang="en-US" altLang="zh-CN" dirty="0"/>
              <a:t>VIP</a:t>
            </a:r>
            <a:r>
              <a:rPr lang="zh-CN" altLang="zh-CN" dirty="0"/>
              <a:t>轮播图</a:t>
            </a:r>
            <a:endParaRPr dirty="0"/>
          </a:p>
        </p:txBody>
      </p:sp>
      <p:grpSp>
        <p:nvGrpSpPr>
          <p:cNvPr id="41988" name="组合 7"/>
          <p:cNvGrpSpPr>
            <a:grpSpLocks/>
          </p:cNvGrpSpPr>
          <p:nvPr/>
        </p:nvGrpSpPr>
        <p:grpSpPr bwMode="auto">
          <a:xfrm>
            <a:off x="107950" y="981075"/>
            <a:ext cx="928688" cy="406400"/>
            <a:chOff x="3786182" y="1192962"/>
            <a:chExt cx="928694" cy="406350"/>
          </a:xfrm>
        </p:grpSpPr>
        <p:sp>
          <p:nvSpPr>
            <p:cNvPr id="11" name="TextBox 10"/>
            <p:cNvSpPr txBox="1"/>
            <p:nvPr/>
          </p:nvSpPr>
          <p:spPr>
            <a:xfrm>
              <a:off x="4014783" y="1196137"/>
              <a:ext cx="700093" cy="40000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练习</a:t>
              </a:r>
            </a:p>
          </p:txBody>
        </p:sp>
        <p:pic>
          <p:nvPicPr>
            <p:cNvPr id="41996" name="Picture 2" descr="E:\设计支持\模板设计\Y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82" y="1192962"/>
              <a:ext cx="414476" cy="40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989" name="组合 20"/>
          <p:cNvGrpSpPr>
            <a:grpSpLocks/>
          </p:cNvGrpSpPr>
          <p:nvPr/>
        </p:nvGrpSpPr>
        <p:grpSpPr bwMode="auto">
          <a:xfrm>
            <a:off x="4860032" y="6240735"/>
            <a:ext cx="2786062" cy="428625"/>
            <a:chOff x="3714744" y="5143512"/>
            <a:chExt cx="2786082" cy="428628"/>
          </a:xfrm>
        </p:grpSpPr>
        <p:sp>
          <p:nvSpPr>
            <p:cNvPr id="17" name="圆角矩形 16"/>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8" name="TextBox 17"/>
            <p:cNvSpPr txBox="1"/>
            <p:nvPr/>
          </p:nvSpPr>
          <p:spPr bwMode="auto">
            <a:xfrm>
              <a:off x="3962611" y="5187962"/>
              <a:ext cx="2220497"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完成时间：</a:t>
              </a:r>
              <a:r>
                <a:rPr lang="en-US" altLang="zh-CN" sz="1600" b="1" spc="300" dirty="0" smtClean="0">
                  <a:solidFill>
                    <a:srgbClr val="FBFFFE"/>
                  </a:solidFill>
                  <a:latin typeface="微软雅黑" pitchFamily="34" charset="-122"/>
                  <a:ea typeface="微软雅黑" pitchFamily="34" charset="-122"/>
                </a:rPr>
                <a:t>20</a:t>
              </a:r>
              <a:r>
                <a:rPr lang="zh-CN" altLang="en-US" sz="1600" b="1" spc="300" dirty="0" smtClean="0">
                  <a:solidFill>
                    <a:srgbClr val="FBFFFE"/>
                  </a:solidFill>
                  <a:latin typeface="微软雅黑" pitchFamily="34" charset="-122"/>
                  <a:ea typeface="微软雅黑" pitchFamily="34" charset="-122"/>
                </a:rPr>
                <a:t>分钟</a:t>
              </a:r>
              <a:endParaRPr lang="zh-CN" altLang="en-US" sz="1600" b="1" spc="300" dirty="0">
                <a:solidFill>
                  <a:srgbClr val="FBFFFE"/>
                </a:solidFill>
                <a:latin typeface="微软雅黑" pitchFamily="34" charset="-122"/>
                <a:ea typeface="微软雅黑" pitchFamily="34" charset="-122"/>
              </a:endParaRPr>
            </a:p>
          </p:txBody>
        </p:sp>
      </p:grpSp>
      <p:pic>
        <p:nvPicPr>
          <p:cNvPr id="2050" name="Picture 2" descr="C:\Users\yaling.he\Desktop\Chapter04 截图\图4.13　美联英语在线VIP轮播图（1）.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186" y="4077072"/>
            <a:ext cx="4268822" cy="216136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yaling.he\Desktop\Chapter04 截图\图4.14　美联英语在线VIP轮播图（2）.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1934" y="4077072"/>
            <a:ext cx="2663263" cy="1923666"/>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33</a:t>
            </a:fld>
            <a:r>
              <a:rPr lang="en-US" altLang="zh-CN" smtClean="0"/>
              <a:t>/45</a:t>
            </a:r>
            <a:endParaRPr lang="zh-CN" altLang="en-US" dirty="0"/>
          </a:p>
        </p:txBody>
      </p:sp>
    </p:spTree>
    <p:extLst>
      <p:ext uri="{BB962C8B-B14F-4D97-AF65-F5344CB8AC3E}">
        <p14:creationId xmlns:p14="http://schemas.microsoft.com/office/powerpoint/2010/main" val="340057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left)">
                                      <p:cBhvr>
                                        <p:cTn id="7" dur="500"/>
                                        <p:tgtEl>
                                          <p:spTgt spid="2050"/>
                                        </p:tgtEl>
                                      </p:cBhvr>
                                    </p:animEffect>
                                  </p:childTnLst>
                                </p:cTn>
                              </p:par>
                              <p:par>
                                <p:cTn id="8" presetID="22" presetClass="entr" presetSubtype="8" fill="hold" nodeType="withEffect">
                                  <p:stCondLst>
                                    <p:cond delay="0"/>
                                  </p:stCondLst>
                                  <p:childTnLst>
                                    <p:set>
                                      <p:cBhvr>
                                        <p:cTn id="9" dur="1" fill="hold">
                                          <p:stCondLst>
                                            <p:cond delay="0"/>
                                          </p:stCondLst>
                                        </p:cTn>
                                        <p:tgtEl>
                                          <p:spTgt spid="2051"/>
                                        </p:tgtEl>
                                        <p:attrNameLst>
                                          <p:attrName>style.visibility</p:attrName>
                                        </p:attrNameLst>
                                      </p:cBhvr>
                                      <p:to>
                                        <p:strVal val="visible"/>
                                      </p:to>
                                    </p:set>
                                    <p:animEffect transition="in" filter="wipe(left)">
                                      <p:cBhvr>
                                        <p:cTn id="10"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内容占位符 2"/>
          <p:cNvSpPr>
            <a:spLocks noGrp="1"/>
          </p:cNvSpPr>
          <p:nvPr>
            <p:ph idx="1"/>
          </p:nvPr>
        </p:nvSpPr>
        <p:spPr>
          <a:xfrm>
            <a:off x="784225" y="1214438"/>
            <a:ext cx="7645400" cy="5143500"/>
          </a:xfrm>
        </p:spPr>
        <p:txBody>
          <a:bodyPr/>
          <a:lstStyle/>
          <a:p>
            <a:pPr eaLnBrk="1" hangingPunct="1">
              <a:defRPr/>
            </a:pPr>
            <a:r>
              <a:rPr lang="zh-CN" altLang="en-US" dirty="0" smtClean="0"/>
              <a:t>常见问题及解决办法</a:t>
            </a:r>
            <a:endParaRPr lang="en-US" altLang="zh-CN" dirty="0" smtClean="0"/>
          </a:p>
          <a:p>
            <a:pPr eaLnBrk="1" hangingPunct="1">
              <a:defRPr/>
            </a:pPr>
            <a:r>
              <a:rPr lang="zh-CN" altLang="en-US" dirty="0" smtClean="0"/>
              <a:t>代码规范问题</a:t>
            </a:r>
          </a:p>
          <a:p>
            <a:pPr eaLnBrk="1" hangingPunct="1">
              <a:defRPr/>
            </a:pPr>
            <a:r>
              <a:rPr lang="zh-CN" altLang="en-US" dirty="0" smtClean="0"/>
              <a:t>调试技巧</a:t>
            </a:r>
            <a:endParaRPr lang="en-US" altLang="zh-CN" dirty="0" smtClean="0"/>
          </a:p>
          <a:p>
            <a:pPr eaLnBrk="1" hangingPunct="1">
              <a:defRPr/>
            </a:pPr>
            <a:endParaRPr lang="zh-CN" altLang="en-US" dirty="0" smtClean="0"/>
          </a:p>
          <a:p>
            <a:pPr eaLnBrk="1" hangingPunct="1">
              <a:defRPr/>
            </a:pPr>
            <a:endParaRPr lang="zh-CN" altLang="en-US" dirty="0" smtClean="0"/>
          </a:p>
        </p:txBody>
      </p:sp>
      <p:sp>
        <p:nvSpPr>
          <p:cNvPr id="43011" name="Rectangle 2"/>
          <p:cNvSpPr>
            <a:spLocks noGrp="1" noChangeArrowheads="1"/>
          </p:cNvSpPr>
          <p:nvPr>
            <p:ph type="title"/>
          </p:nvPr>
        </p:nvSpPr>
        <p:spPr>
          <a:xfrm>
            <a:off x="5572125" y="285750"/>
            <a:ext cx="3392488" cy="523875"/>
          </a:xfrm>
        </p:spPr>
        <p:txBody>
          <a:bodyPr/>
          <a:lstStyle/>
          <a:p>
            <a:pPr eaLnBrk="1" hangingPunct="1"/>
            <a:r>
              <a:rPr smtClean="0">
                <a:solidFill>
                  <a:srgbClr val="121F55"/>
                </a:solidFill>
              </a:rPr>
              <a:t>共性问题集中讲解</a:t>
            </a:r>
          </a:p>
        </p:txBody>
      </p:sp>
      <p:grpSp>
        <p:nvGrpSpPr>
          <p:cNvPr id="43012" name="组合 29"/>
          <p:cNvGrpSpPr>
            <a:grpSpLocks/>
          </p:cNvGrpSpPr>
          <p:nvPr/>
        </p:nvGrpSpPr>
        <p:grpSpPr bwMode="auto">
          <a:xfrm>
            <a:off x="1857375" y="3214688"/>
            <a:ext cx="5929313" cy="2058987"/>
            <a:chOff x="1857356" y="3214688"/>
            <a:chExt cx="5929353" cy="2058988"/>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3015" name="组合 7"/>
            <p:cNvGrpSpPr>
              <a:grpSpLocks/>
            </p:cNvGrpSpPr>
            <p:nvPr/>
          </p:nvGrpSpPr>
          <p:grpSpPr bwMode="auto">
            <a:xfrm>
              <a:off x="1923997" y="3214688"/>
              <a:ext cx="5862712" cy="2058988"/>
              <a:chOff x="2066281" y="2227264"/>
              <a:chExt cx="5862790" cy="2059017"/>
            </a:xfrm>
          </p:grpSpPr>
          <p:grpSp>
            <p:nvGrpSpPr>
              <p:cNvPr id="43016" name="组合 19"/>
              <p:cNvGrpSpPr>
                <a:grpSpLocks/>
              </p:cNvGrpSpPr>
              <p:nvPr/>
            </p:nvGrpSpPr>
            <p:grpSpPr bwMode="auto">
              <a:xfrm>
                <a:off x="2066281" y="2227264"/>
                <a:ext cx="5862790" cy="2059017"/>
                <a:chOff x="2066262" y="2227167"/>
                <a:chExt cx="5862829" cy="2059103"/>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3021" name="组合 17"/>
                <p:cNvGrpSpPr>
                  <a:grpSpLocks/>
                </p:cNvGrpSpPr>
                <p:nvPr/>
              </p:nvGrpSpPr>
              <p:grpSpPr bwMode="auto">
                <a:xfrm>
                  <a:off x="2066262" y="2227167"/>
                  <a:ext cx="5148421" cy="2059103"/>
                  <a:chOff x="2066262" y="2084291"/>
                  <a:chExt cx="5148421" cy="2059103"/>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8849"/>
                  </a:xfrm>
                  <a:prstGeom prst="rect">
                    <a:avLst/>
                  </a:prstGeom>
                  <a:solidFill>
                    <a:schemeClr val="accent1">
                      <a:lumMod val="20000"/>
                      <a:lumOff val="80000"/>
                    </a:schemeClr>
                  </a:solidFill>
                  <a:ln w="9525" algn="ctr">
                    <a:noFill/>
                    <a:miter lim="800000"/>
                    <a:headEnd/>
                    <a:tailEnd/>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itchFamily="34" charset="-122"/>
                        <a:ea typeface="微软雅黑" pitchFamily="34" charset="-122"/>
                      </a:rPr>
                      <a:t>共性问题集中讲解   </a:t>
                    </a:r>
                    <a:endParaRPr lang="en-US" altLang="zh-CN" sz="3200" b="1" kern="0" spc="300" dirty="0">
                      <a:solidFill>
                        <a:schemeClr val="tx2">
                          <a:lumMod val="50000"/>
                        </a:schemeClr>
                      </a:solidFill>
                      <a:latin typeface="微软雅黑" pitchFamily="34" charset="-122"/>
                      <a:ea typeface="微软雅黑"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43017" name="组合 23"/>
              <p:cNvGrpSpPr>
                <a:grpSpLocks/>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 name="connsiteX0" fmla="*/ 691861 w 691861"/>
                    <a:gd name="connsiteY0" fmla="*/ 1857375 h 1866444"/>
                    <a:gd name="connsiteX1" fmla="*/ 0 w 691861"/>
                    <a:gd name="connsiteY1" fmla="*/ 0 h 1866444"/>
                    <a:gd name="connsiteX2" fmla="*/ 48901 w 691861"/>
                    <a:gd name="connsiteY2" fmla="*/ 1857375 h 1866444"/>
                    <a:gd name="connsiteX3" fmla="*/ 39834 w 691861"/>
                    <a:gd name="connsiteY3" fmla="*/ 1866444 h 1866444"/>
                    <a:gd name="connsiteX4" fmla="*/ 691861 w 691861"/>
                    <a:gd name="connsiteY4" fmla="*/ 1857375 h 1866444"/>
                    <a:gd name="connsiteX0" fmla="*/ 1049019 w 1049019"/>
                    <a:gd name="connsiteY0" fmla="*/ 1857375 h 1866444"/>
                    <a:gd name="connsiteX1" fmla="*/ 0 w 1049019"/>
                    <a:gd name="connsiteY1" fmla="*/ 0 h 1866444"/>
                    <a:gd name="connsiteX2" fmla="*/ 48901 w 1049019"/>
                    <a:gd name="connsiteY2" fmla="*/ 1857375 h 1866444"/>
                    <a:gd name="connsiteX3" fmla="*/ 39834 w 1049019"/>
                    <a:gd name="connsiteY3" fmla="*/ 1866444 h 1866444"/>
                    <a:gd name="connsiteX4" fmla="*/ 1049019 w 1049019"/>
                    <a:gd name="connsiteY4" fmla="*/ 1857375 h 1866444"/>
                    <a:gd name="connsiteX0" fmla="*/ 1334739 w 1334739"/>
                    <a:gd name="connsiteY0" fmla="*/ 1857375 h 1866444"/>
                    <a:gd name="connsiteX1" fmla="*/ 0 w 1334739"/>
                    <a:gd name="connsiteY1" fmla="*/ 0 h 1866444"/>
                    <a:gd name="connsiteX2" fmla="*/ 48901 w 1334739"/>
                    <a:gd name="connsiteY2" fmla="*/ 1857375 h 1866444"/>
                    <a:gd name="connsiteX3" fmla="*/ 39834 w 1334739"/>
                    <a:gd name="connsiteY3" fmla="*/ 1866444 h 1866444"/>
                    <a:gd name="connsiteX4" fmla="*/ 1334739 w 1334739"/>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34</a:t>
            </a:fld>
            <a:r>
              <a:rPr lang="en-US" altLang="zh-CN" smtClean="0"/>
              <a:t>/45</a:t>
            </a:r>
            <a:endParaRPr lang="zh-CN" altLang="en-US" dirty="0"/>
          </a:p>
        </p:txBody>
      </p:sp>
    </p:spTree>
    <p:extLst>
      <p:ext uri="{BB962C8B-B14F-4D97-AF65-F5344CB8AC3E}">
        <p14:creationId xmlns:p14="http://schemas.microsoft.com/office/powerpoint/2010/main" val="19249000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8242" y="274151"/>
            <a:ext cx="2126371" cy="523220"/>
          </a:xfrm>
        </p:spPr>
        <p:txBody>
          <a:bodyPr/>
          <a:lstStyle/>
          <a:p>
            <a:pPr>
              <a:defRPr/>
            </a:pPr>
            <a:r>
              <a:rPr lang="zh-CN" altLang="zh-CN" dirty="0"/>
              <a:t>滚动监听</a:t>
            </a:r>
            <a:endParaRPr dirty="0"/>
          </a:p>
        </p:txBody>
      </p:sp>
      <p:sp>
        <p:nvSpPr>
          <p:cNvPr id="3" name="内容占位符 2"/>
          <p:cNvSpPr>
            <a:spLocks noGrp="1"/>
          </p:cNvSpPr>
          <p:nvPr>
            <p:ph idx="1"/>
          </p:nvPr>
        </p:nvSpPr>
        <p:spPr>
          <a:xfrm>
            <a:off x="784225" y="1125538"/>
            <a:ext cx="7645400" cy="5143500"/>
          </a:xfrm>
        </p:spPr>
        <p:txBody>
          <a:bodyPr/>
          <a:lstStyle/>
          <a:p>
            <a:pPr>
              <a:defRPr/>
            </a:pPr>
            <a:r>
              <a:rPr lang="zh-CN" altLang="zh-CN" dirty="0"/>
              <a:t>滚动监听</a:t>
            </a:r>
            <a:r>
              <a:rPr lang="en-US" altLang="zh-CN" dirty="0"/>
              <a:t>(</a:t>
            </a:r>
            <a:r>
              <a:rPr lang="en-US" altLang="zh-CN" dirty="0" err="1"/>
              <a:t>ScrollSpy</a:t>
            </a:r>
            <a:r>
              <a:rPr lang="en-US" altLang="zh-CN" dirty="0"/>
              <a:t>)</a:t>
            </a:r>
            <a:r>
              <a:rPr lang="zh-CN" altLang="zh-CN" dirty="0"/>
              <a:t>插件是根据滚动的位置自动更新导航条中相应的导航</a:t>
            </a:r>
            <a:r>
              <a:rPr lang="zh-CN" altLang="zh-CN" dirty="0" smtClean="0"/>
              <a:t>项</a:t>
            </a:r>
            <a:endParaRPr lang="en-US" altLang="zh-CN" dirty="0" smtClean="0"/>
          </a:p>
          <a:p>
            <a:pPr>
              <a:defRPr/>
            </a:pPr>
            <a:r>
              <a:rPr lang="zh-CN" altLang="zh-CN" dirty="0"/>
              <a:t>滚动</a:t>
            </a:r>
            <a:r>
              <a:rPr lang="zh-CN" altLang="zh-CN" dirty="0" smtClean="0"/>
              <a:t>监听两种用法</a:t>
            </a:r>
            <a:endParaRPr lang="en-US" altLang="zh-CN" dirty="0" smtClean="0"/>
          </a:p>
          <a:p>
            <a:pPr lvl="1">
              <a:defRPr/>
            </a:pPr>
            <a:r>
              <a:rPr lang="zh-CN" altLang="en-US" dirty="0" smtClean="0"/>
              <a:t>对</a:t>
            </a:r>
            <a:r>
              <a:rPr lang="zh-CN" altLang="zh-CN" dirty="0"/>
              <a:t>一个</a:t>
            </a:r>
            <a:r>
              <a:rPr lang="zh-CN" altLang="zh-CN" dirty="0" smtClean="0"/>
              <a:t>固定高度</a:t>
            </a:r>
            <a:r>
              <a:rPr lang="zh-CN" altLang="zh-CN" dirty="0"/>
              <a:t>的</a:t>
            </a:r>
            <a:r>
              <a:rPr lang="zh-CN" altLang="zh-CN" dirty="0" smtClean="0"/>
              <a:t>元素进行滚动</a:t>
            </a:r>
            <a:r>
              <a:rPr lang="zh-CN" altLang="zh-CN" dirty="0"/>
              <a:t>监听</a:t>
            </a:r>
            <a:r>
              <a:rPr lang="zh-CN" altLang="zh-CN" dirty="0" smtClean="0"/>
              <a:t>，</a:t>
            </a:r>
            <a:r>
              <a:rPr lang="zh-CN" altLang="zh-CN" dirty="0"/>
              <a:t>然后对相应的菜单进行高亮</a:t>
            </a:r>
            <a:r>
              <a:rPr lang="zh-CN" altLang="zh-CN" dirty="0" smtClean="0"/>
              <a:t>显示</a:t>
            </a:r>
            <a:endParaRPr lang="en-US" altLang="zh-CN" dirty="0" smtClean="0"/>
          </a:p>
          <a:p>
            <a:pPr lvl="1">
              <a:defRPr/>
            </a:pPr>
            <a:r>
              <a:rPr lang="zh-CN" altLang="zh-CN" dirty="0" smtClean="0"/>
              <a:t>对</a:t>
            </a:r>
            <a:r>
              <a:rPr lang="zh-CN" altLang="zh-CN" dirty="0"/>
              <a:t>整个页面（</a:t>
            </a:r>
            <a:r>
              <a:rPr lang="en-US" altLang="zh-CN" dirty="0"/>
              <a:t>body</a:t>
            </a:r>
            <a:r>
              <a:rPr lang="zh-CN" altLang="zh-CN" dirty="0"/>
              <a:t>）进行滚动</a:t>
            </a:r>
            <a:r>
              <a:rPr lang="zh-CN" altLang="zh-CN" dirty="0" smtClean="0"/>
              <a:t>监听</a:t>
            </a:r>
            <a:endParaRPr lang="en-US" altLang="zh-CN" dirty="0" smtClean="0">
              <a:solidFill>
                <a:srgbClr val="FF0000"/>
              </a:solidFill>
            </a:endParaRPr>
          </a:p>
          <a:p>
            <a:pPr lvl="2">
              <a:defRPr/>
            </a:pPr>
            <a:endParaRPr lang="en-US" altLang="zh-CN" dirty="0" smtClean="0">
              <a:solidFill>
                <a:srgbClr val="FF0000"/>
              </a:solidFill>
            </a:endParaRPr>
          </a:p>
          <a:p>
            <a:pPr lvl="1">
              <a:defRPr/>
            </a:pPr>
            <a:endParaRPr lang="en-US" altLang="zh-CN" dirty="0" smtClean="0"/>
          </a:p>
          <a:p>
            <a:pPr marL="457200" lvl="1" indent="0">
              <a:buFont typeface="Wingdings" pitchFamily="2" charset="2"/>
              <a:buNone/>
              <a:defRPr/>
            </a:pPr>
            <a:endParaRPr lang="en-US" altLang="zh-CN" dirty="0" smtClean="0"/>
          </a:p>
          <a:p>
            <a:pPr lvl="2">
              <a:defRPr/>
            </a:pPr>
            <a:endParaRPr lang="en-US" altLang="zh-CN" dirty="0" smtClean="0"/>
          </a:p>
          <a:p>
            <a:pPr lvl="1">
              <a:buFont typeface="Wingdings" pitchFamily="2" charset="2"/>
              <a:buNone/>
              <a:defRPr/>
            </a:pPr>
            <a:endParaRPr lang="zh-CN" altLang="en-US" dirty="0"/>
          </a:p>
        </p:txBody>
      </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35</a:t>
            </a:fld>
            <a:r>
              <a:rPr lang="en-US" altLang="zh-CN" smtClean="0"/>
              <a:t>/45</a:t>
            </a:r>
            <a:endParaRPr lang="zh-CN" altLang="en-US" dirty="0"/>
          </a:p>
        </p:txBody>
      </p:sp>
    </p:spTree>
    <p:extLst>
      <p:ext uri="{BB962C8B-B14F-4D97-AF65-F5344CB8AC3E}">
        <p14:creationId xmlns:p14="http://schemas.microsoft.com/office/powerpoint/2010/main" val="99348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left)">
                                      <p:cBhvr>
                                        <p:cTn id="1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40038" y="274151"/>
            <a:ext cx="6124575" cy="523220"/>
          </a:xfrm>
        </p:spPr>
        <p:txBody>
          <a:bodyPr/>
          <a:lstStyle/>
          <a:p>
            <a:pPr>
              <a:defRPr/>
            </a:pPr>
            <a:r>
              <a:rPr lang="zh-CN" altLang="en-US" dirty="0" smtClean="0"/>
              <a:t>对</a:t>
            </a:r>
            <a:r>
              <a:rPr lang="zh-CN" altLang="zh-CN" dirty="0" smtClean="0"/>
              <a:t>固定</a:t>
            </a:r>
            <a:r>
              <a:rPr lang="zh-CN" altLang="zh-CN" dirty="0"/>
              <a:t>高度的元素进行滚动监听</a:t>
            </a:r>
            <a:endParaRPr dirty="0"/>
          </a:p>
        </p:txBody>
      </p:sp>
      <p:sp>
        <p:nvSpPr>
          <p:cNvPr id="3" name="内容占位符 2"/>
          <p:cNvSpPr>
            <a:spLocks noGrp="1"/>
          </p:cNvSpPr>
          <p:nvPr>
            <p:ph idx="1"/>
          </p:nvPr>
        </p:nvSpPr>
        <p:spPr>
          <a:xfrm>
            <a:off x="784225" y="1125538"/>
            <a:ext cx="7645400" cy="5143500"/>
          </a:xfrm>
        </p:spPr>
        <p:txBody>
          <a:bodyPr/>
          <a:lstStyle/>
          <a:p>
            <a:pPr>
              <a:defRPr/>
            </a:pPr>
            <a:r>
              <a:rPr lang="zh-CN" altLang="zh-CN" dirty="0" smtClean="0"/>
              <a:t>滚动</a:t>
            </a:r>
            <a:endParaRPr lang="en-US" altLang="zh-CN" dirty="0" smtClean="0">
              <a:solidFill>
                <a:srgbClr val="FF0000"/>
              </a:solidFill>
            </a:endParaRPr>
          </a:p>
          <a:p>
            <a:pPr lvl="1">
              <a:defRPr/>
            </a:pPr>
            <a:endParaRPr lang="en-US" altLang="zh-CN" dirty="0" smtClean="0"/>
          </a:p>
          <a:p>
            <a:pPr marL="457200" lvl="1" indent="0">
              <a:buFont typeface="Wingdings" pitchFamily="2" charset="2"/>
              <a:buNone/>
              <a:defRPr/>
            </a:pPr>
            <a:endParaRPr lang="en-US" altLang="zh-CN" dirty="0" smtClean="0"/>
          </a:p>
          <a:p>
            <a:pPr lvl="2">
              <a:defRPr/>
            </a:pPr>
            <a:endParaRPr lang="en-US" altLang="zh-CN" dirty="0" smtClean="0"/>
          </a:p>
          <a:p>
            <a:pPr lvl="1">
              <a:buFont typeface="Wingdings" pitchFamily="2" charset="2"/>
              <a:buNone/>
              <a:defRPr/>
            </a:pPr>
            <a:endParaRPr lang="zh-CN" altLang="en-US" dirty="0"/>
          </a:p>
        </p:txBody>
      </p:sp>
      <p:grpSp>
        <p:nvGrpSpPr>
          <p:cNvPr id="10" name="组合 18"/>
          <p:cNvGrpSpPr>
            <a:grpSpLocks/>
          </p:cNvGrpSpPr>
          <p:nvPr/>
        </p:nvGrpSpPr>
        <p:grpSpPr bwMode="auto">
          <a:xfrm>
            <a:off x="1044121" y="6312743"/>
            <a:ext cx="6768239" cy="428625"/>
            <a:chOff x="3143240" y="5143512"/>
            <a:chExt cx="4572032" cy="428628"/>
          </a:xfrm>
        </p:grpSpPr>
        <p:sp>
          <p:nvSpPr>
            <p:cNvPr id="11" name="圆角矩形 10"/>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2" name="圆角矩形 11"/>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3"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1" y="5187962"/>
              <a:ext cx="500066" cy="33718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bwMode="auto">
            <a:xfrm>
              <a:off x="4134753" y="5187962"/>
              <a:ext cx="3337307" cy="338556"/>
            </a:xfrm>
            <a:prstGeom prst="rect">
              <a:avLst/>
            </a:prstGeom>
            <a:noFill/>
            <a:effectLst/>
          </p:spPr>
          <p:txBody>
            <a:bodyPr wrap="squar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a:solidFill>
                    <a:srgbClr val="FBFFFE"/>
                  </a:solidFill>
                  <a:latin typeface="微软雅黑" pitchFamily="34" charset="-122"/>
                  <a:ea typeface="微软雅黑" pitchFamily="34" charset="-122"/>
                </a:rPr>
                <a:t>6</a:t>
              </a:r>
              <a:r>
                <a:rPr lang="zh-CN" altLang="en-US" sz="1600" b="1" spc="300" dirty="0" smtClean="0">
                  <a:solidFill>
                    <a:srgbClr val="FBFFFE"/>
                  </a:solidFill>
                  <a:latin typeface="微软雅黑" pitchFamily="34" charset="-122"/>
                  <a:ea typeface="微软雅黑" pitchFamily="34" charset="-122"/>
                </a:rPr>
                <a:t>：对一个固定的盒子</a:t>
              </a:r>
              <a:r>
                <a:rPr lang="zh-CN" altLang="en-US" sz="1600" b="1" spc="300" dirty="0">
                  <a:solidFill>
                    <a:srgbClr val="FBFFFE"/>
                  </a:solidFill>
                  <a:latin typeface="微软雅黑" pitchFamily="34" charset="-122"/>
                  <a:ea typeface="微软雅黑" pitchFamily="34" charset="-122"/>
                </a:rPr>
                <a:t>进行</a:t>
              </a:r>
              <a:r>
                <a:rPr lang="zh-CN" altLang="en-US" sz="1600" b="1" spc="300" dirty="0" smtClean="0">
                  <a:solidFill>
                    <a:srgbClr val="FBFFFE"/>
                  </a:solidFill>
                  <a:latin typeface="微软雅黑" pitchFamily="34" charset="-122"/>
                  <a:ea typeface="微软雅黑" pitchFamily="34" charset="-122"/>
                </a:rPr>
                <a:t>监听滚动</a:t>
              </a:r>
              <a:endParaRPr lang="zh-CN" altLang="en-US" sz="1600" b="1" spc="300" dirty="0">
                <a:solidFill>
                  <a:srgbClr val="FBFFFE"/>
                </a:solidFill>
                <a:latin typeface="微软雅黑" pitchFamily="34" charset="-122"/>
                <a:ea typeface="微软雅黑" pitchFamily="34" charset="-122"/>
              </a:endParaRPr>
            </a:p>
          </p:txBody>
        </p:sp>
      </p:grpSp>
      <p:grpSp>
        <p:nvGrpSpPr>
          <p:cNvPr id="15" name="组合 70"/>
          <p:cNvGrpSpPr>
            <a:grpSpLocks/>
          </p:cNvGrpSpPr>
          <p:nvPr/>
        </p:nvGrpSpPr>
        <p:grpSpPr bwMode="auto">
          <a:xfrm>
            <a:off x="31024" y="620688"/>
            <a:ext cx="1000125" cy="414337"/>
            <a:chOff x="1000100" y="2528843"/>
            <a:chExt cx="1000132" cy="414475"/>
          </a:xfrm>
        </p:grpSpPr>
        <p:pic>
          <p:nvPicPr>
            <p:cNvPr id="16" name="Picture 8" descr="E:\设计支持\模板设计\s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18" name="AutoShape 7"/>
          <p:cNvSpPr>
            <a:spLocks noChangeArrowheads="1"/>
          </p:cNvSpPr>
          <p:nvPr/>
        </p:nvSpPr>
        <p:spPr bwMode="auto">
          <a:xfrm>
            <a:off x="478004" y="1060673"/>
            <a:ext cx="8198452" cy="5176639"/>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nchor="ctr" anchorCtr="0"/>
          <a:lstStyle/>
          <a:p>
            <a:pPr marL="342900" indent="-342900" eaLnBrk="0" hangingPunct="0">
              <a:lnSpc>
                <a:spcPct val="150000"/>
              </a:lnSpc>
              <a:spcBef>
                <a:spcPct val="20000"/>
              </a:spcBef>
              <a:buClr>
                <a:schemeClr val="tx2"/>
              </a:buClr>
              <a:defRPr/>
            </a:pPr>
            <a:r>
              <a:rPr lang="en-US" altLang="zh-CN" b="1" dirty="0">
                <a:latin typeface="+mn-lt"/>
              </a:rPr>
              <a:t>&lt;div id="</a:t>
            </a:r>
            <a:r>
              <a:rPr lang="en-US" altLang="zh-CN" b="1" dirty="0">
                <a:solidFill>
                  <a:srgbClr val="FF0000"/>
                </a:solidFill>
                <a:latin typeface="+mn-lt"/>
              </a:rPr>
              <a:t>selector</a:t>
            </a:r>
            <a:r>
              <a:rPr lang="en-US" altLang="zh-CN" b="1" dirty="0">
                <a:latin typeface="+mn-lt"/>
              </a:rPr>
              <a:t>"&gt;</a:t>
            </a:r>
          </a:p>
          <a:p>
            <a:pPr marL="342900" indent="-342900" eaLnBrk="0" hangingPunct="0">
              <a:lnSpc>
                <a:spcPct val="150000"/>
              </a:lnSpc>
              <a:spcBef>
                <a:spcPct val="20000"/>
              </a:spcBef>
              <a:buClr>
                <a:schemeClr val="tx2"/>
              </a:buClr>
              <a:defRPr/>
            </a:pPr>
            <a:r>
              <a:rPr lang="en-US" altLang="zh-CN" b="1" dirty="0">
                <a:latin typeface="+mn-lt"/>
              </a:rPr>
              <a:t>    &lt;</a:t>
            </a:r>
            <a:r>
              <a:rPr lang="en-US" altLang="zh-CN" b="1" dirty="0" err="1">
                <a:latin typeface="+mn-lt"/>
              </a:rPr>
              <a:t>nav</a:t>
            </a:r>
            <a:r>
              <a:rPr lang="en-US" altLang="zh-CN" b="1" dirty="0">
                <a:latin typeface="+mn-lt"/>
              </a:rPr>
              <a:t>  class=" </a:t>
            </a:r>
            <a:r>
              <a:rPr lang="en-US" altLang="zh-CN" b="1" dirty="0" err="1">
                <a:latin typeface="+mn-lt"/>
              </a:rPr>
              <a:t>navbar</a:t>
            </a:r>
            <a:r>
              <a:rPr lang="en-US" altLang="zh-CN" b="1" dirty="0">
                <a:latin typeface="+mn-lt"/>
              </a:rPr>
              <a:t> </a:t>
            </a:r>
            <a:r>
              <a:rPr lang="en-US" altLang="zh-CN" b="1" dirty="0" err="1">
                <a:latin typeface="+mn-lt"/>
              </a:rPr>
              <a:t>navbar</a:t>
            </a:r>
            <a:r>
              <a:rPr lang="en-US" altLang="zh-CN" b="1" dirty="0">
                <a:latin typeface="+mn-lt"/>
              </a:rPr>
              <a:t>-default </a:t>
            </a:r>
            <a:r>
              <a:rPr lang="en-US" altLang="zh-CN" b="1" dirty="0" err="1">
                <a:latin typeface="+mn-lt"/>
              </a:rPr>
              <a:t>navbar</a:t>
            </a:r>
            <a:r>
              <a:rPr lang="en-US" altLang="zh-CN" b="1" dirty="0">
                <a:latin typeface="+mn-lt"/>
              </a:rPr>
              <a:t>-fixed-top" &gt;</a:t>
            </a:r>
          </a:p>
          <a:p>
            <a:pPr marL="342900" indent="-342900" eaLnBrk="0" hangingPunct="0">
              <a:lnSpc>
                <a:spcPct val="150000"/>
              </a:lnSpc>
              <a:spcBef>
                <a:spcPct val="20000"/>
              </a:spcBef>
              <a:buClr>
                <a:schemeClr val="tx2"/>
              </a:buClr>
              <a:defRPr/>
            </a:pPr>
            <a:r>
              <a:rPr lang="en-US" altLang="zh-CN" b="1" dirty="0">
                <a:latin typeface="+mn-lt"/>
              </a:rPr>
              <a:t>    </a:t>
            </a:r>
            <a:r>
              <a:rPr lang="en-US" altLang="zh-CN" b="1" dirty="0" smtClean="0">
                <a:latin typeface="+mn-lt"/>
              </a:rPr>
              <a:t>&lt;</a:t>
            </a:r>
            <a:r>
              <a:rPr lang="en-US" altLang="zh-CN" b="1" dirty="0" err="1">
                <a:latin typeface="+mn-lt"/>
              </a:rPr>
              <a:t>ul</a:t>
            </a:r>
            <a:r>
              <a:rPr lang="en-US" altLang="zh-CN" b="1" dirty="0">
                <a:latin typeface="+mn-lt"/>
              </a:rPr>
              <a:t> class</a:t>
            </a:r>
            <a:r>
              <a:rPr lang="en-US" altLang="zh-CN" b="1" dirty="0" smtClean="0">
                <a:latin typeface="+mn-lt"/>
              </a:rPr>
              <a:t>=“</a:t>
            </a:r>
            <a:r>
              <a:rPr lang="en-US" altLang="zh-CN" b="1" dirty="0" err="1" smtClean="0">
                <a:latin typeface="+mn-lt"/>
              </a:rPr>
              <a:t>nav</a:t>
            </a:r>
            <a:r>
              <a:rPr lang="en-US" altLang="zh-CN" b="1" dirty="0" smtClean="0">
                <a:latin typeface="+mn-lt"/>
              </a:rPr>
              <a:t> </a:t>
            </a:r>
            <a:r>
              <a:rPr lang="en-US" altLang="zh-CN" b="1" dirty="0" err="1">
                <a:latin typeface="+mn-lt"/>
              </a:rPr>
              <a:t>navbar-nav</a:t>
            </a:r>
            <a:r>
              <a:rPr lang="en-US" altLang="zh-CN" b="1" dirty="0">
                <a:latin typeface="+mn-lt"/>
              </a:rPr>
              <a:t> </a:t>
            </a:r>
            <a:r>
              <a:rPr lang="en-US" altLang="zh-CN" b="1" dirty="0" smtClean="0">
                <a:latin typeface="+mn-lt"/>
              </a:rPr>
              <a:t>”&gt;&lt;</a:t>
            </a:r>
            <a:r>
              <a:rPr lang="en-US" altLang="zh-CN" b="1" dirty="0">
                <a:latin typeface="+mn-lt"/>
              </a:rPr>
              <a:t>li class</a:t>
            </a:r>
            <a:r>
              <a:rPr lang="en-US" altLang="zh-CN" b="1" dirty="0" smtClean="0">
                <a:latin typeface="+mn-lt"/>
              </a:rPr>
              <a:t>=“active”&gt;&lt;a </a:t>
            </a:r>
            <a:r>
              <a:rPr lang="en-US" altLang="zh-CN" b="1" dirty="0" err="1" smtClean="0">
                <a:latin typeface="+mn-lt"/>
              </a:rPr>
              <a:t>href</a:t>
            </a:r>
            <a:r>
              <a:rPr lang="en-US" altLang="zh-CN" b="1" dirty="0" smtClean="0">
                <a:latin typeface="+mn-lt"/>
              </a:rPr>
              <a:t>= </a:t>
            </a:r>
            <a:r>
              <a:rPr lang="en-US" altLang="zh-CN" b="1" dirty="0" smtClean="0">
                <a:solidFill>
                  <a:srgbClr val="FF0000"/>
                </a:solidFill>
                <a:latin typeface="+mn-lt"/>
              </a:rPr>
              <a:t>“#name1</a:t>
            </a:r>
            <a:r>
              <a:rPr lang="en-US" altLang="zh-CN" b="1" dirty="0" smtClean="0">
                <a:latin typeface="+mn-lt"/>
              </a:rPr>
              <a:t>” &gt; @</a:t>
            </a:r>
            <a:r>
              <a:rPr lang="en-US" altLang="zh-CN" b="1" dirty="0">
                <a:latin typeface="+mn-lt"/>
              </a:rPr>
              <a:t>fat&lt;/a&gt;&lt;/li</a:t>
            </a:r>
            <a:r>
              <a:rPr lang="en-US" altLang="zh-CN" b="1" dirty="0" smtClean="0">
                <a:latin typeface="+mn-lt"/>
              </a:rPr>
              <a:t>&gt; &lt;/</a:t>
            </a:r>
            <a:r>
              <a:rPr lang="en-US" altLang="zh-CN" b="1" dirty="0" err="1">
                <a:latin typeface="+mn-lt"/>
              </a:rPr>
              <a:t>ul</a:t>
            </a:r>
            <a:r>
              <a:rPr lang="en-US" altLang="zh-CN" b="1" dirty="0">
                <a:latin typeface="+mn-lt"/>
              </a:rPr>
              <a:t>&gt;</a:t>
            </a:r>
          </a:p>
          <a:p>
            <a:pPr marL="342900" indent="-342900" eaLnBrk="0" hangingPunct="0">
              <a:lnSpc>
                <a:spcPct val="150000"/>
              </a:lnSpc>
              <a:spcBef>
                <a:spcPct val="20000"/>
              </a:spcBef>
              <a:buClr>
                <a:schemeClr val="tx2"/>
              </a:buClr>
              <a:defRPr/>
            </a:pPr>
            <a:r>
              <a:rPr lang="en-US" altLang="zh-CN" b="1" dirty="0">
                <a:latin typeface="+mn-lt"/>
              </a:rPr>
              <a:t>    &lt;/</a:t>
            </a:r>
            <a:r>
              <a:rPr lang="en-US" altLang="zh-CN" b="1" dirty="0" err="1">
                <a:latin typeface="+mn-lt"/>
              </a:rPr>
              <a:t>nav</a:t>
            </a:r>
            <a:r>
              <a:rPr lang="en-US" altLang="zh-CN" b="1" dirty="0">
                <a:latin typeface="+mn-lt"/>
              </a:rPr>
              <a:t>&gt;</a:t>
            </a:r>
          </a:p>
          <a:p>
            <a:pPr marL="342900" indent="-342900" eaLnBrk="0" hangingPunct="0">
              <a:lnSpc>
                <a:spcPct val="150000"/>
              </a:lnSpc>
              <a:spcBef>
                <a:spcPct val="20000"/>
              </a:spcBef>
              <a:buClr>
                <a:schemeClr val="tx2"/>
              </a:buClr>
              <a:defRPr/>
            </a:pPr>
            <a:r>
              <a:rPr lang="en-US" altLang="zh-CN" b="1" dirty="0">
                <a:latin typeface="+mn-lt"/>
              </a:rPr>
              <a:t>&lt;/div&gt;</a:t>
            </a:r>
          </a:p>
          <a:p>
            <a:pPr marL="342900" indent="-342900" eaLnBrk="0" hangingPunct="0">
              <a:lnSpc>
                <a:spcPct val="150000"/>
              </a:lnSpc>
              <a:spcBef>
                <a:spcPct val="20000"/>
              </a:spcBef>
              <a:buClr>
                <a:schemeClr val="tx2"/>
              </a:buClr>
              <a:defRPr/>
            </a:pPr>
            <a:r>
              <a:rPr lang="en-US" altLang="zh-CN" b="1" dirty="0" smtClean="0">
                <a:latin typeface="+mn-lt"/>
              </a:rPr>
              <a:t>&lt;</a:t>
            </a:r>
            <a:r>
              <a:rPr lang="en-US" altLang="zh-CN" b="1" dirty="0">
                <a:latin typeface="+mn-lt"/>
              </a:rPr>
              <a:t>div data-offset="0" </a:t>
            </a:r>
            <a:r>
              <a:rPr lang="en-US" altLang="zh-CN" b="1" dirty="0">
                <a:solidFill>
                  <a:srgbClr val="FF0000"/>
                </a:solidFill>
                <a:latin typeface="+mn-lt"/>
              </a:rPr>
              <a:t>data-target="#selector" data-spy="scroll"</a:t>
            </a:r>
          </a:p>
          <a:p>
            <a:pPr marL="342900" indent="-342900" eaLnBrk="0" hangingPunct="0">
              <a:lnSpc>
                <a:spcPct val="150000"/>
              </a:lnSpc>
              <a:spcBef>
                <a:spcPct val="20000"/>
              </a:spcBef>
              <a:buClr>
                <a:schemeClr val="tx2"/>
              </a:buClr>
              <a:defRPr/>
            </a:pPr>
            <a:r>
              <a:rPr lang="en-US" altLang="zh-CN" b="1" dirty="0">
                <a:latin typeface="+mn-lt"/>
              </a:rPr>
              <a:t>     style="height: 300px;overflow: auto; "&gt;</a:t>
            </a:r>
          </a:p>
          <a:p>
            <a:pPr marL="342900" indent="-342900" eaLnBrk="0" hangingPunct="0">
              <a:lnSpc>
                <a:spcPct val="150000"/>
              </a:lnSpc>
              <a:spcBef>
                <a:spcPct val="20000"/>
              </a:spcBef>
              <a:buClr>
                <a:schemeClr val="tx2"/>
              </a:buClr>
              <a:defRPr/>
            </a:pPr>
            <a:r>
              <a:rPr lang="en-US" altLang="zh-CN" b="1" dirty="0">
                <a:latin typeface="+mn-lt"/>
              </a:rPr>
              <a:t>    &lt;h4 id="</a:t>
            </a:r>
            <a:r>
              <a:rPr lang="en-US" altLang="zh-CN" b="1" dirty="0">
                <a:solidFill>
                  <a:srgbClr val="FF0000"/>
                </a:solidFill>
                <a:latin typeface="+mn-lt"/>
              </a:rPr>
              <a:t>name1</a:t>
            </a:r>
            <a:r>
              <a:rPr lang="en-US" altLang="zh-CN" b="1" dirty="0">
                <a:latin typeface="+mn-lt"/>
              </a:rPr>
              <a:t>"&gt;@fat&lt;/h4&gt;</a:t>
            </a:r>
          </a:p>
          <a:p>
            <a:pPr marL="342900" indent="-342900" eaLnBrk="0" hangingPunct="0">
              <a:lnSpc>
                <a:spcPct val="150000"/>
              </a:lnSpc>
              <a:spcBef>
                <a:spcPct val="20000"/>
              </a:spcBef>
              <a:buClr>
                <a:schemeClr val="tx2"/>
              </a:buClr>
              <a:defRPr/>
            </a:pPr>
            <a:r>
              <a:rPr lang="en-US" altLang="zh-CN" b="1" dirty="0">
                <a:latin typeface="+mn-lt"/>
              </a:rPr>
              <a:t>    &lt;p&gt;Ad leggings </a:t>
            </a:r>
            <a:r>
              <a:rPr lang="en-US" altLang="zh-CN" b="1" dirty="0" err="1">
                <a:latin typeface="+mn-lt"/>
              </a:rPr>
              <a:t>keytar</a:t>
            </a:r>
            <a:r>
              <a:rPr lang="en-US" altLang="zh-CN" b="1" dirty="0">
                <a:latin typeface="+mn-lt"/>
              </a:rPr>
              <a:t>, brunch id art…&lt;/p&gt;</a:t>
            </a:r>
          </a:p>
          <a:p>
            <a:pPr marL="342900" indent="-342900" eaLnBrk="0" hangingPunct="0">
              <a:lnSpc>
                <a:spcPct val="150000"/>
              </a:lnSpc>
              <a:spcBef>
                <a:spcPct val="20000"/>
              </a:spcBef>
              <a:buClr>
                <a:schemeClr val="tx2"/>
              </a:buClr>
              <a:defRPr/>
            </a:pPr>
            <a:r>
              <a:rPr lang="en-US" altLang="zh-CN" b="1" dirty="0" smtClean="0">
                <a:latin typeface="+mn-lt"/>
              </a:rPr>
              <a:t>&lt;/</a:t>
            </a:r>
            <a:r>
              <a:rPr lang="en-US" altLang="zh-CN" b="1" dirty="0">
                <a:latin typeface="+mn-lt"/>
              </a:rPr>
              <a:t>div&gt;</a:t>
            </a:r>
          </a:p>
        </p:txBody>
      </p:sp>
      <p:pic>
        <p:nvPicPr>
          <p:cNvPr id="3074" name="Picture 2" descr="C:\Users\yaling.he\Desktop\Chapter04 截图\图4.16　对一个固定高度和盒子进行监听的显示效果.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3007" y="3305299"/>
            <a:ext cx="6753243" cy="2932013"/>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36</a:t>
            </a:fld>
            <a:r>
              <a:rPr lang="en-US" altLang="zh-CN" smtClean="0"/>
              <a:t>/45</a:t>
            </a:r>
            <a:endParaRPr lang="zh-CN" altLang="en-US" dirty="0"/>
          </a:p>
        </p:txBody>
      </p:sp>
    </p:spTree>
    <p:extLst>
      <p:ext uri="{BB962C8B-B14F-4D97-AF65-F5344CB8AC3E}">
        <p14:creationId xmlns:p14="http://schemas.microsoft.com/office/powerpoint/2010/main" val="121136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left)">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11960" y="274151"/>
            <a:ext cx="4752653" cy="523220"/>
          </a:xfrm>
        </p:spPr>
        <p:txBody>
          <a:bodyPr/>
          <a:lstStyle/>
          <a:p>
            <a:pPr>
              <a:defRPr/>
            </a:pPr>
            <a:r>
              <a:rPr lang="zh-CN" altLang="zh-CN" dirty="0"/>
              <a:t>对整个</a:t>
            </a:r>
            <a:r>
              <a:rPr lang="zh-CN" altLang="zh-CN" dirty="0" smtClean="0"/>
              <a:t>页面进行</a:t>
            </a:r>
            <a:r>
              <a:rPr lang="zh-CN" altLang="zh-CN" dirty="0"/>
              <a:t>滚动监听</a:t>
            </a:r>
            <a:endParaRPr dirty="0"/>
          </a:p>
        </p:txBody>
      </p:sp>
      <p:sp>
        <p:nvSpPr>
          <p:cNvPr id="3" name="内容占位符 2"/>
          <p:cNvSpPr>
            <a:spLocks noGrp="1"/>
          </p:cNvSpPr>
          <p:nvPr>
            <p:ph idx="1"/>
          </p:nvPr>
        </p:nvSpPr>
        <p:spPr>
          <a:xfrm>
            <a:off x="784225" y="1125538"/>
            <a:ext cx="7645400" cy="5143500"/>
          </a:xfrm>
        </p:spPr>
        <p:txBody>
          <a:bodyPr/>
          <a:lstStyle/>
          <a:p>
            <a:pPr>
              <a:defRPr/>
            </a:pPr>
            <a:r>
              <a:rPr lang="zh-CN" altLang="zh-CN" dirty="0" smtClean="0"/>
              <a:t>滚动</a:t>
            </a:r>
            <a:endParaRPr lang="en-US" altLang="zh-CN" dirty="0" smtClean="0">
              <a:solidFill>
                <a:srgbClr val="FF0000"/>
              </a:solidFill>
            </a:endParaRPr>
          </a:p>
          <a:p>
            <a:pPr lvl="1">
              <a:defRPr/>
            </a:pPr>
            <a:endParaRPr lang="en-US" altLang="zh-CN" dirty="0" smtClean="0"/>
          </a:p>
          <a:p>
            <a:pPr marL="457200" lvl="1" indent="0">
              <a:buFont typeface="Wingdings" pitchFamily="2" charset="2"/>
              <a:buNone/>
              <a:defRPr/>
            </a:pPr>
            <a:endParaRPr lang="en-US" altLang="zh-CN" dirty="0" smtClean="0"/>
          </a:p>
          <a:p>
            <a:pPr lvl="2">
              <a:defRPr/>
            </a:pPr>
            <a:endParaRPr lang="en-US" altLang="zh-CN" dirty="0" smtClean="0"/>
          </a:p>
          <a:p>
            <a:pPr lvl="1">
              <a:buFont typeface="Wingdings" pitchFamily="2" charset="2"/>
              <a:buNone/>
              <a:defRPr/>
            </a:pPr>
            <a:endParaRPr lang="zh-CN" altLang="en-US" dirty="0"/>
          </a:p>
        </p:txBody>
      </p:sp>
      <p:grpSp>
        <p:nvGrpSpPr>
          <p:cNvPr id="10" name="组合 18"/>
          <p:cNvGrpSpPr>
            <a:grpSpLocks/>
          </p:cNvGrpSpPr>
          <p:nvPr/>
        </p:nvGrpSpPr>
        <p:grpSpPr bwMode="auto">
          <a:xfrm>
            <a:off x="1044121" y="6312743"/>
            <a:ext cx="6768239" cy="428625"/>
            <a:chOff x="3143240" y="5143512"/>
            <a:chExt cx="4572032" cy="428628"/>
          </a:xfrm>
        </p:grpSpPr>
        <p:sp>
          <p:nvSpPr>
            <p:cNvPr id="11" name="圆角矩形 10"/>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2" name="圆角矩形 11"/>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3"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1" y="5187962"/>
              <a:ext cx="500066" cy="33718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bwMode="auto">
            <a:xfrm>
              <a:off x="4316671" y="5187962"/>
              <a:ext cx="2670522"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a:solidFill>
                    <a:srgbClr val="FBFFFE"/>
                  </a:solidFill>
                  <a:latin typeface="微软雅黑" pitchFamily="34" charset="-122"/>
                  <a:ea typeface="微软雅黑" pitchFamily="34" charset="-122"/>
                </a:rPr>
                <a:t>7</a:t>
              </a:r>
              <a:r>
                <a:rPr lang="zh-CN" altLang="en-US" sz="1600" b="1" spc="300" dirty="0" smtClean="0">
                  <a:solidFill>
                    <a:srgbClr val="FBFFFE"/>
                  </a:solidFill>
                  <a:latin typeface="微软雅黑" pitchFamily="34" charset="-122"/>
                  <a:ea typeface="微软雅黑" pitchFamily="34" charset="-122"/>
                </a:rPr>
                <a:t>：对</a:t>
              </a:r>
              <a:r>
                <a:rPr lang="en-US" altLang="zh-CN" sz="1600" b="1" spc="300" dirty="0" smtClean="0">
                  <a:solidFill>
                    <a:srgbClr val="FBFFFE"/>
                  </a:solidFill>
                  <a:latin typeface="微软雅黑" pitchFamily="34" charset="-122"/>
                  <a:ea typeface="微软雅黑" pitchFamily="34" charset="-122"/>
                </a:rPr>
                <a:t>body</a:t>
              </a:r>
              <a:r>
                <a:rPr lang="zh-CN" altLang="en-US" sz="1600" b="1" spc="300" dirty="0" smtClean="0">
                  <a:solidFill>
                    <a:srgbClr val="FBFFFE"/>
                  </a:solidFill>
                  <a:latin typeface="微软雅黑" pitchFamily="34" charset="-122"/>
                  <a:ea typeface="微软雅黑" pitchFamily="34" charset="-122"/>
                </a:rPr>
                <a:t>进行滚动监听</a:t>
              </a:r>
              <a:endParaRPr lang="zh-CN" altLang="en-US" sz="1600" b="1" spc="300" dirty="0">
                <a:solidFill>
                  <a:srgbClr val="FBFFFE"/>
                </a:solidFill>
                <a:latin typeface="微软雅黑" pitchFamily="34" charset="-122"/>
                <a:ea typeface="微软雅黑" pitchFamily="34" charset="-122"/>
              </a:endParaRPr>
            </a:p>
          </p:txBody>
        </p:sp>
      </p:grpSp>
      <p:grpSp>
        <p:nvGrpSpPr>
          <p:cNvPr id="15" name="组合 70"/>
          <p:cNvGrpSpPr>
            <a:grpSpLocks/>
          </p:cNvGrpSpPr>
          <p:nvPr/>
        </p:nvGrpSpPr>
        <p:grpSpPr bwMode="auto">
          <a:xfrm>
            <a:off x="31024" y="620688"/>
            <a:ext cx="1000125" cy="414337"/>
            <a:chOff x="1000100" y="2528843"/>
            <a:chExt cx="1000132" cy="414475"/>
          </a:xfrm>
        </p:grpSpPr>
        <p:pic>
          <p:nvPicPr>
            <p:cNvPr id="16" name="Picture 8" descr="E:\设计支持\模板设计\s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18" name="AutoShape 7"/>
          <p:cNvSpPr>
            <a:spLocks noChangeArrowheads="1"/>
          </p:cNvSpPr>
          <p:nvPr/>
        </p:nvSpPr>
        <p:spPr bwMode="auto">
          <a:xfrm>
            <a:off x="405996" y="1196752"/>
            <a:ext cx="7982428" cy="4672583"/>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nchor="ctr" anchorCtr="0"/>
          <a:lstStyle/>
          <a:p>
            <a:pPr marL="342900" indent="-342900" eaLnBrk="0" hangingPunct="0">
              <a:lnSpc>
                <a:spcPct val="150000"/>
              </a:lnSpc>
              <a:spcBef>
                <a:spcPct val="20000"/>
              </a:spcBef>
              <a:buClr>
                <a:schemeClr val="tx2"/>
              </a:buClr>
              <a:defRPr/>
            </a:pPr>
            <a:r>
              <a:rPr lang="en-US" altLang="zh-CN" b="1" dirty="0">
                <a:latin typeface="+mn-lt"/>
              </a:rPr>
              <a:t>&lt;body </a:t>
            </a:r>
            <a:r>
              <a:rPr lang="en-US" altLang="zh-CN" b="1" dirty="0">
                <a:solidFill>
                  <a:srgbClr val="FF0000"/>
                </a:solidFill>
                <a:latin typeface="+mn-lt"/>
              </a:rPr>
              <a:t>data-spy="scroll" data-target="#selector</a:t>
            </a:r>
            <a:r>
              <a:rPr lang="en-US" altLang="zh-CN" b="1" dirty="0">
                <a:latin typeface="+mn-lt"/>
              </a:rPr>
              <a:t>"&gt;</a:t>
            </a:r>
          </a:p>
          <a:p>
            <a:pPr marL="342900" indent="-342900" eaLnBrk="0" hangingPunct="0">
              <a:lnSpc>
                <a:spcPct val="150000"/>
              </a:lnSpc>
              <a:spcBef>
                <a:spcPct val="20000"/>
              </a:spcBef>
              <a:buClr>
                <a:schemeClr val="tx2"/>
              </a:buClr>
              <a:defRPr/>
            </a:pPr>
            <a:r>
              <a:rPr lang="en-US" altLang="zh-CN" b="1" dirty="0" smtClean="0">
                <a:latin typeface="+mn-lt"/>
              </a:rPr>
              <a:t>&lt;</a:t>
            </a:r>
            <a:r>
              <a:rPr lang="en-US" altLang="zh-CN" b="1" dirty="0" err="1">
                <a:latin typeface="+mn-lt"/>
              </a:rPr>
              <a:t>nav</a:t>
            </a:r>
            <a:r>
              <a:rPr lang="en-US" altLang="zh-CN" b="1" dirty="0">
                <a:latin typeface="+mn-lt"/>
              </a:rPr>
              <a:t>  class=" </a:t>
            </a:r>
            <a:r>
              <a:rPr lang="en-US" altLang="zh-CN" b="1" dirty="0" err="1">
                <a:latin typeface="+mn-lt"/>
              </a:rPr>
              <a:t>navbar</a:t>
            </a:r>
            <a:r>
              <a:rPr lang="en-US" altLang="zh-CN" b="1" dirty="0">
                <a:latin typeface="+mn-lt"/>
              </a:rPr>
              <a:t> </a:t>
            </a:r>
            <a:r>
              <a:rPr lang="en-US" altLang="zh-CN" b="1" dirty="0" err="1">
                <a:latin typeface="+mn-lt"/>
              </a:rPr>
              <a:t>navbar</a:t>
            </a:r>
            <a:r>
              <a:rPr lang="en-US" altLang="zh-CN" b="1" dirty="0">
                <a:latin typeface="+mn-lt"/>
              </a:rPr>
              <a:t>-default </a:t>
            </a:r>
            <a:r>
              <a:rPr lang="en-US" altLang="zh-CN" b="1" dirty="0" err="1">
                <a:latin typeface="+mn-lt"/>
              </a:rPr>
              <a:t>navbar</a:t>
            </a:r>
            <a:r>
              <a:rPr lang="en-US" altLang="zh-CN" b="1" dirty="0">
                <a:latin typeface="+mn-lt"/>
              </a:rPr>
              <a:t>-fixed-top"  </a:t>
            </a:r>
            <a:r>
              <a:rPr lang="en-US" altLang="zh-CN" b="1" dirty="0">
                <a:solidFill>
                  <a:srgbClr val="FF0000"/>
                </a:solidFill>
                <a:latin typeface="+mn-lt"/>
              </a:rPr>
              <a:t>id="selector</a:t>
            </a:r>
            <a:r>
              <a:rPr lang="en-US" altLang="zh-CN" b="1" dirty="0">
                <a:latin typeface="+mn-lt"/>
              </a:rPr>
              <a:t>"&gt;</a:t>
            </a:r>
          </a:p>
          <a:p>
            <a:pPr marL="342900" indent="-342900" eaLnBrk="0" hangingPunct="0">
              <a:lnSpc>
                <a:spcPct val="150000"/>
              </a:lnSpc>
              <a:spcBef>
                <a:spcPct val="20000"/>
              </a:spcBef>
              <a:buClr>
                <a:schemeClr val="tx2"/>
              </a:buClr>
              <a:defRPr/>
            </a:pPr>
            <a:r>
              <a:rPr lang="en-US" altLang="zh-CN" b="1" dirty="0">
                <a:latin typeface="+mn-lt"/>
              </a:rPr>
              <a:t>        &lt;</a:t>
            </a:r>
            <a:r>
              <a:rPr lang="en-US" altLang="zh-CN" b="1" dirty="0" err="1">
                <a:latin typeface="+mn-lt"/>
              </a:rPr>
              <a:t>ul</a:t>
            </a:r>
            <a:r>
              <a:rPr lang="en-US" altLang="zh-CN" b="1" dirty="0">
                <a:latin typeface="+mn-lt"/>
              </a:rPr>
              <a:t> class="</a:t>
            </a:r>
            <a:r>
              <a:rPr lang="en-US" altLang="zh-CN" b="1" dirty="0" err="1">
                <a:latin typeface="+mn-lt"/>
              </a:rPr>
              <a:t>nav</a:t>
            </a:r>
            <a:r>
              <a:rPr lang="en-US" altLang="zh-CN" b="1" dirty="0">
                <a:latin typeface="+mn-lt"/>
              </a:rPr>
              <a:t> </a:t>
            </a:r>
            <a:r>
              <a:rPr lang="en-US" altLang="zh-CN" b="1" dirty="0" err="1">
                <a:latin typeface="+mn-lt"/>
              </a:rPr>
              <a:t>navbar-nav</a:t>
            </a:r>
            <a:r>
              <a:rPr lang="en-US" altLang="zh-CN" b="1" dirty="0">
                <a:latin typeface="+mn-lt"/>
              </a:rPr>
              <a:t> "&gt;</a:t>
            </a:r>
          </a:p>
          <a:p>
            <a:pPr marL="342900" indent="-342900" eaLnBrk="0" hangingPunct="0">
              <a:lnSpc>
                <a:spcPct val="150000"/>
              </a:lnSpc>
              <a:spcBef>
                <a:spcPct val="20000"/>
              </a:spcBef>
              <a:buClr>
                <a:schemeClr val="tx2"/>
              </a:buClr>
              <a:defRPr/>
            </a:pPr>
            <a:r>
              <a:rPr lang="en-US" altLang="zh-CN" b="1" dirty="0">
                <a:latin typeface="+mn-lt"/>
              </a:rPr>
              <a:t>            &lt;li class="active"&gt;&lt;a </a:t>
            </a:r>
            <a:r>
              <a:rPr lang="en-US" altLang="zh-CN" b="1" dirty="0" err="1">
                <a:latin typeface="+mn-lt"/>
              </a:rPr>
              <a:t>href</a:t>
            </a:r>
            <a:r>
              <a:rPr lang="en-US" altLang="zh-CN" b="1" dirty="0">
                <a:latin typeface="+mn-lt"/>
              </a:rPr>
              <a:t>="</a:t>
            </a:r>
            <a:r>
              <a:rPr lang="en-US" altLang="zh-CN" b="1" dirty="0">
                <a:solidFill>
                  <a:srgbClr val="FF0000"/>
                </a:solidFill>
                <a:latin typeface="+mn-lt"/>
              </a:rPr>
              <a:t>#name1</a:t>
            </a:r>
            <a:r>
              <a:rPr lang="en-US" altLang="zh-CN" b="1" dirty="0">
                <a:latin typeface="+mn-lt"/>
              </a:rPr>
              <a:t>"&gt;@fat&lt;/a&gt;&lt;/li&gt;</a:t>
            </a:r>
          </a:p>
          <a:p>
            <a:pPr marL="342900" indent="-342900" eaLnBrk="0" hangingPunct="0">
              <a:lnSpc>
                <a:spcPct val="150000"/>
              </a:lnSpc>
              <a:spcBef>
                <a:spcPct val="20000"/>
              </a:spcBef>
              <a:buClr>
                <a:schemeClr val="tx2"/>
              </a:buClr>
              <a:defRPr/>
            </a:pPr>
            <a:r>
              <a:rPr lang="en-US" altLang="zh-CN" b="1" dirty="0" smtClean="0">
                <a:latin typeface="+mn-lt"/>
              </a:rPr>
              <a:t>       &lt;/</a:t>
            </a:r>
            <a:r>
              <a:rPr lang="en-US" altLang="zh-CN" b="1" dirty="0" err="1">
                <a:latin typeface="+mn-lt"/>
              </a:rPr>
              <a:t>ul</a:t>
            </a:r>
            <a:r>
              <a:rPr lang="en-US" altLang="zh-CN" b="1" dirty="0">
                <a:latin typeface="+mn-lt"/>
              </a:rPr>
              <a:t>&gt;</a:t>
            </a:r>
          </a:p>
          <a:p>
            <a:pPr marL="342900" indent="-342900" eaLnBrk="0" hangingPunct="0">
              <a:lnSpc>
                <a:spcPct val="150000"/>
              </a:lnSpc>
              <a:spcBef>
                <a:spcPct val="20000"/>
              </a:spcBef>
              <a:buClr>
                <a:schemeClr val="tx2"/>
              </a:buClr>
              <a:defRPr/>
            </a:pPr>
            <a:r>
              <a:rPr lang="en-US" altLang="zh-CN" b="1" dirty="0">
                <a:latin typeface="+mn-lt"/>
              </a:rPr>
              <a:t>&lt;/</a:t>
            </a:r>
            <a:r>
              <a:rPr lang="en-US" altLang="zh-CN" b="1" dirty="0" err="1">
                <a:latin typeface="+mn-lt"/>
              </a:rPr>
              <a:t>nav</a:t>
            </a:r>
            <a:r>
              <a:rPr lang="en-US" altLang="zh-CN" b="1" dirty="0">
                <a:latin typeface="+mn-lt"/>
              </a:rPr>
              <a:t>&gt;</a:t>
            </a:r>
          </a:p>
          <a:p>
            <a:pPr marL="342900" indent="-342900" eaLnBrk="0" hangingPunct="0">
              <a:lnSpc>
                <a:spcPct val="150000"/>
              </a:lnSpc>
              <a:spcBef>
                <a:spcPct val="20000"/>
              </a:spcBef>
              <a:buClr>
                <a:schemeClr val="tx2"/>
              </a:buClr>
              <a:defRPr/>
            </a:pPr>
            <a:r>
              <a:rPr lang="en-US" altLang="zh-CN" b="1" dirty="0">
                <a:latin typeface="+mn-lt"/>
              </a:rPr>
              <a:t>&lt;h4 </a:t>
            </a:r>
            <a:r>
              <a:rPr lang="en-US" altLang="zh-CN" b="1" dirty="0">
                <a:solidFill>
                  <a:srgbClr val="FF0000"/>
                </a:solidFill>
                <a:latin typeface="+mn-lt"/>
              </a:rPr>
              <a:t>id="name1</a:t>
            </a:r>
            <a:r>
              <a:rPr lang="en-US" altLang="zh-CN" b="1" dirty="0">
                <a:latin typeface="+mn-lt"/>
              </a:rPr>
              <a:t>"&gt;@fat&lt;/h4&gt;</a:t>
            </a:r>
          </a:p>
          <a:p>
            <a:pPr marL="342900" indent="-342900" eaLnBrk="0" hangingPunct="0">
              <a:lnSpc>
                <a:spcPct val="150000"/>
              </a:lnSpc>
              <a:spcBef>
                <a:spcPct val="20000"/>
              </a:spcBef>
              <a:buClr>
                <a:schemeClr val="tx2"/>
              </a:buClr>
              <a:defRPr/>
            </a:pPr>
            <a:r>
              <a:rPr lang="en-US" altLang="zh-CN" b="1" dirty="0">
                <a:latin typeface="+mn-lt"/>
              </a:rPr>
              <a:t>&lt;p&gt;Ad leggings </a:t>
            </a:r>
            <a:r>
              <a:rPr lang="en-US" altLang="zh-CN" b="1" dirty="0" err="1">
                <a:latin typeface="+mn-lt"/>
              </a:rPr>
              <a:t>keytar</a:t>
            </a:r>
            <a:r>
              <a:rPr lang="en-US" altLang="zh-CN" b="1" dirty="0">
                <a:latin typeface="+mn-lt"/>
              </a:rPr>
              <a:t>, brunch …&lt;/p&gt;</a:t>
            </a:r>
          </a:p>
          <a:p>
            <a:pPr marL="342900" indent="-342900" eaLnBrk="0" hangingPunct="0">
              <a:lnSpc>
                <a:spcPct val="150000"/>
              </a:lnSpc>
              <a:spcBef>
                <a:spcPct val="20000"/>
              </a:spcBef>
              <a:buClr>
                <a:schemeClr val="tx2"/>
              </a:buClr>
              <a:defRPr/>
            </a:pPr>
            <a:r>
              <a:rPr lang="en-US" altLang="zh-CN" b="1" dirty="0" smtClean="0">
                <a:latin typeface="+mn-lt"/>
              </a:rPr>
              <a:t>&lt;/</a:t>
            </a:r>
            <a:r>
              <a:rPr lang="en-US" altLang="zh-CN" b="1" dirty="0">
                <a:latin typeface="+mn-lt"/>
              </a:rPr>
              <a:t>body&gt;</a:t>
            </a:r>
          </a:p>
        </p:txBody>
      </p:sp>
      <p:pic>
        <p:nvPicPr>
          <p:cNvPr id="1026" name="Picture 2" descr="C:\Users\yaling.he\Desktop\Chapter04 截图\图4.17　对body进行监听的显示效果.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872" y="3520343"/>
            <a:ext cx="5570952" cy="2418705"/>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37</a:t>
            </a:fld>
            <a:r>
              <a:rPr lang="en-US" altLang="zh-CN" smtClean="0"/>
              <a:t>/45</a:t>
            </a:r>
            <a:endParaRPr lang="zh-CN" altLang="en-US" dirty="0"/>
          </a:p>
        </p:txBody>
      </p:sp>
    </p:spTree>
    <p:extLst>
      <p:ext uri="{BB962C8B-B14F-4D97-AF65-F5344CB8AC3E}">
        <p14:creationId xmlns:p14="http://schemas.microsoft.com/office/powerpoint/2010/main" val="137517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11960" y="286077"/>
            <a:ext cx="4752653" cy="523220"/>
          </a:xfrm>
        </p:spPr>
        <p:txBody>
          <a:bodyPr/>
          <a:lstStyle/>
          <a:p>
            <a:pPr>
              <a:defRPr/>
            </a:pPr>
            <a:r>
              <a:rPr lang="en-US" altLang="zh-CN" dirty="0" err="1"/>
              <a:t>Javascript</a:t>
            </a:r>
            <a:r>
              <a:rPr lang="zh-CN" altLang="zh-CN" dirty="0" smtClean="0"/>
              <a:t>操作</a:t>
            </a:r>
            <a:r>
              <a:rPr lang="zh-CN" altLang="zh-CN" dirty="0"/>
              <a:t>滚动</a:t>
            </a:r>
            <a:r>
              <a:rPr lang="zh-CN" altLang="zh-CN" dirty="0" smtClean="0"/>
              <a:t>监听</a:t>
            </a:r>
            <a:r>
              <a:rPr lang="en-US" altLang="zh-CN" dirty="0"/>
              <a:t>2</a:t>
            </a:r>
            <a:r>
              <a:rPr lang="en-US" altLang="zh-CN" dirty="0" smtClean="0"/>
              <a:t>-1</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zh-CN" dirty="0"/>
              <a:t>滚动监听</a:t>
            </a:r>
            <a:r>
              <a:rPr lang="zh-CN" altLang="zh-CN" dirty="0" smtClean="0"/>
              <a:t>属性</a:t>
            </a:r>
            <a:endParaRPr lang="en-US" altLang="zh-CN" dirty="0" smtClean="0"/>
          </a:p>
          <a:p>
            <a:pPr>
              <a:defRPr/>
            </a:pPr>
            <a:endParaRPr lang="en-US" altLang="zh-CN" dirty="0"/>
          </a:p>
          <a:p>
            <a:pPr>
              <a:defRPr/>
            </a:pPr>
            <a:endParaRPr lang="en-US" altLang="zh-CN" dirty="0" smtClean="0"/>
          </a:p>
          <a:p>
            <a:pPr>
              <a:defRPr/>
            </a:pPr>
            <a:endParaRPr lang="en-US" altLang="zh-CN" dirty="0"/>
          </a:p>
          <a:p>
            <a:pPr>
              <a:defRPr/>
            </a:pPr>
            <a:endParaRPr lang="en-US" altLang="zh-CN" dirty="0" smtClean="0"/>
          </a:p>
          <a:p>
            <a:pPr>
              <a:defRPr/>
            </a:pPr>
            <a:endParaRPr lang="en-US" altLang="zh-CN" dirty="0"/>
          </a:p>
          <a:p>
            <a:pPr>
              <a:defRPr/>
            </a:pPr>
            <a:r>
              <a:rPr lang="zh-CN" altLang="zh-CN" dirty="0"/>
              <a:t>滚动监听事件</a:t>
            </a:r>
          </a:p>
          <a:p>
            <a:pPr>
              <a:defRPr/>
            </a:pPr>
            <a:endParaRPr lang="zh-CN" altLang="en-US" dirty="0"/>
          </a:p>
        </p:txBody>
      </p:sp>
      <p:sp>
        <p:nvSpPr>
          <p:cNvPr id="7" name="灯片编号占位符 6"/>
          <p:cNvSpPr>
            <a:spLocks noGrp="1"/>
          </p:cNvSpPr>
          <p:nvPr>
            <p:ph type="sldNum" sz="quarter" idx="10"/>
          </p:nvPr>
        </p:nvSpPr>
        <p:spPr/>
        <p:txBody>
          <a:bodyPr/>
          <a:lstStyle/>
          <a:p>
            <a:pPr>
              <a:defRPr/>
            </a:pPr>
            <a:fld id="{D4C544AB-AF4C-4A74-B638-213FBE600845}" type="slidenum">
              <a:rPr lang="zh-CN" altLang="en-US" smtClean="0"/>
              <a:pPr>
                <a:defRPr/>
              </a:pPr>
              <a:t>38</a:t>
            </a:fld>
            <a:r>
              <a:rPr lang="en-US" altLang="zh-CN" smtClean="0"/>
              <a:t>/45</a:t>
            </a:r>
            <a:endParaRPr lang="zh-CN" altLang="en-US" dirty="0"/>
          </a:p>
        </p:txBody>
      </p:sp>
      <p:graphicFrame>
        <p:nvGraphicFramePr>
          <p:cNvPr id="8" name="Group 29"/>
          <p:cNvGraphicFramePr>
            <a:graphicFrameLocks noGrp="1"/>
          </p:cNvGraphicFramePr>
          <p:nvPr>
            <p:extLst>
              <p:ext uri="{D42A27DB-BD31-4B8C-83A1-F6EECF244321}">
                <p14:modId xmlns:p14="http://schemas.microsoft.com/office/powerpoint/2010/main" val="3451170985"/>
              </p:ext>
            </p:extLst>
          </p:nvPr>
        </p:nvGraphicFramePr>
        <p:xfrm>
          <a:off x="251520" y="4797152"/>
          <a:ext cx="8424936" cy="1309869"/>
        </p:xfrm>
        <a:graphic>
          <a:graphicData uri="http://schemas.openxmlformats.org/drawingml/2006/table">
            <a:tbl>
              <a:tblPr firstRow="1" bandRow="1">
                <a:tableStyleId>{5C22544A-7EE6-4342-B048-85BDC9FD1C3A}</a:tableStyleId>
              </a:tblPr>
              <a:tblGrid>
                <a:gridCol w="2614636"/>
                <a:gridCol w="5810300"/>
              </a:tblGrid>
              <a:tr h="57606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kern="1200" cap="none" normalizeH="0" baseline="0" dirty="0" smtClean="0">
                          <a:ln>
                            <a:noFill/>
                          </a:ln>
                          <a:solidFill>
                            <a:schemeClr val="bg1"/>
                          </a:solidFill>
                          <a:effectLst/>
                          <a:latin typeface="Arial" charset="0"/>
                          <a:ea typeface="黑体" pitchFamily="2" charset="-122"/>
                          <a:cs typeface="+mn-cs"/>
                        </a:rPr>
                        <a:t>事件类型</a:t>
                      </a:r>
                      <a:endParaRPr kumimoji="0" lang="zh-CN" sz="2000" b="1" i="0" u="none" strike="noStrike" kern="1200" cap="none" normalizeH="0" baseline="0" dirty="0">
                        <a:ln>
                          <a:noFill/>
                        </a:ln>
                        <a:solidFill>
                          <a:schemeClr val="bg1"/>
                        </a:solidFill>
                        <a:effectLst/>
                        <a:latin typeface="Arial" charset="0"/>
                        <a:ea typeface="黑体" pitchFamily="2" charset="-122"/>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smtClean="0">
                          <a:ln>
                            <a:noFill/>
                          </a:ln>
                          <a:solidFill>
                            <a:schemeClr val="bg1"/>
                          </a:solidFill>
                          <a:effectLst/>
                          <a:latin typeface="Arial" charset="0"/>
                          <a:ea typeface="黑体" pitchFamily="2" charset="-122"/>
                          <a:cs typeface="+mn-cs"/>
                        </a:rPr>
                        <a:t>描述</a:t>
                      </a:r>
                      <a:endParaRPr kumimoji="0" lang="zh-CN" sz="2000" b="1" i="0" u="none" strike="noStrike" kern="1200" cap="none" normalizeH="0" baseline="0" dirty="0">
                        <a:ln>
                          <a:noFill/>
                        </a:ln>
                        <a:solidFill>
                          <a:schemeClr val="bg1"/>
                        </a:solidFill>
                        <a:effectLst/>
                        <a:latin typeface="Arial" charset="0"/>
                        <a:ea typeface="黑体" pitchFamily="2" charset="-122"/>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r>
              <a:tr h="73380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err="1">
                          <a:solidFill>
                            <a:schemeClr val="dk1"/>
                          </a:solidFill>
                          <a:latin typeface="+mn-ea"/>
                          <a:ea typeface="+mn-ea"/>
                          <a:cs typeface="+mn-cs"/>
                        </a:rPr>
                        <a:t>activate.bs.scrollspy</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dirty="0">
                          <a:solidFill>
                            <a:schemeClr val="dk1"/>
                          </a:solidFill>
                          <a:latin typeface="+mn-ea"/>
                          <a:ea typeface="+mn-ea"/>
                          <a:cs typeface="+mn-cs"/>
                        </a:rPr>
                        <a:t>当滚动监听插件将某个元素设置为</a:t>
                      </a:r>
                      <a:r>
                        <a:rPr lang="en-US" sz="1800" b="1" kern="1200" dirty="0">
                          <a:solidFill>
                            <a:schemeClr val="dk1"/>
                          </a:solidFill>
                          <a:latin typeface="+mn-ea"/>
                          <a:ea typeface="+mn-ea"/>
                          <a:cs typeface="+mn-cs"/>
                        </a:rPr>
                        <a:t>active</a:t>
                      </a:r>
                      <a:r>
                        <a:rPr lang="zh-CN" sz="1800" b="1" kern="1200" dirty="0">
                          <a:solidFill>
                            <a:schemeClr val="dk1"/>
                          </a:solidFill>
                          <a:latin typeface="+mn-ea"/>
                          <a:ea typeface="+mn-ea"/>
                          <a:cs typeface="+mn-cs"/>
                        </a:rPr>
                        <a:t>样式的时候，触发此</a:t>
                      </a:r>
                      <a:r>
                        <a:rPr lang="zh-CN" sz="1800" b="1" kern="1200" dirty="0" smtClean="0">
                          <a:solidFill>
                            <a:schemeClr val="dk1"/>
                          </a:solidFill>
                          <a:latin typeface="+mn-ea"/>
                          <a:ea typeface="+mn-ea"/>
                          <a:cs typeface="+mn-cs"/>
                        </a:rPr>
                        <a:t>事件</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bl>
          </a:graphicData>
        </a:graphic>
      </p:graphicFrame>
      <p:graphicFrame>
        <p:nvGraphicFramePr>
          <p:cNvPr id="9" name="Group 29"/>
          <p:cNvGraphicFramePr>
            <a:graphicFrameLocks noGrp="1"/>
          </p:cNvGraphicFramePr>
          <p:nvPr>
            <p:extLst>
              <p:ext uri="{D42A27DB-BD31-4B8C-83A1-F6EECF244321}">
                <p14:modId xmlns:p14="http://schemas.microsoft.com/office/powerpoint/2010/main" val="3849970117"/>
              </p:ext>
            </p:extLst>
          </p:nvPr>
        </p:nvGraphicFramePr>
        <p:xfrm>
          <a:off x="323528" y="1844824"/>
          <a:ext cx="8424936" cy="2022032"/>
        </p:xfrm>
        <a:graphic>
          <a:graphicData uri="http://schemas.openxmlformats.org/drawingml/2006/table">
            <a:tbl>
              <a:tblPr firstRow="1" bandRow="1">
                <a:tableStyleId>{5C22544A-7EE6-4342-B048-85BDC9FD1C3A}</a:tableStyleId>
              </a:tblPr>
              <a:tblGrid>
                <a:gridCol w="1613286"/>
                <a:gridCol w="1613286"/>
                <a:gridCol w="1613286"/>
                <a:gridCol w="3585078"/>
              </a:tblGrid>
              <a:tr h="65043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a:ln>
                            <a:noFill/>
                          </a:ln>
                          <a:solidFill>
                            <a:schemeClr val="bg1"/>
                          </a:solidFill>
                          <a:effectLst/>
                          <a:latin typeface="Arial" charset="0"/>
                          <a:ea typeface="黑体" pitchFamily="2" charset="-122"/>
                          <a:cs typeface="+mn-cs"/>
                        </a:rPr>
                        <a:t>属性名称</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a:ln>
                            <a:noFill/>
                          </a:ln>
                          <a:solidFill>
                            <a:schemeClr val="bg1"/>
                          </a:solidFill>
                          <a:effectLst/>
                          <a:latin typeface="Arial" charset="0"/>
                          <a:ea typeface="黑体" pitchFamily="2" charset="-122"/>
                          <a:cs typeface="+mn-cs"/>
                        </a:rPr>
                        <a:t>类型</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a:ln>
                            <a:noFill/>
                          </a:ln>
                          <a:solidFill>
                            <a:schemeClr val="bg1"/>
                          </a:solidFill>
                          <a:effectLst/>
                          <a:latin typeface="Arial" charset="0"/>
                          <a:ea typeface="黑体" pitchFamily="2" charset="-122"/>
                          <a:cs typeface="+mn-cs"/>
                        </a:rPr>
                        <a:t>默认值</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sz="2000" b="1" i="0" u="none" strike="noStrike" kern="1200" cap="none" normalizeH="0" baseline="0" dirty="0">
                          <a:ln>
                            <a:noFill/>
                          </a:ln>
                          <a:solidFill>
                            <a:schemeClr val="bg1"/>
                          </a:solidFill>
                          <a:effectLst/>
                          <a:latin typeface="Arial" charset="0"/>
                          <a:ea typeface="黑体" pitchFamily="2" charset="-122"/>
                          <a:cs typeface="+mn-cs"/>
                        </a:rPr>
                        <a:t>描述</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solidFill>
                      <a:srgbClr val="0070C0"/>
                    </a:solidFill>
                  </a:tcPr>
                </a:tc>
              </a:tr>
              <a:tr h="123893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ea"/>
                          <a:ea typeface="+mn-ea"/>
                          <a:cs typeface="+mn-cs"/>
                        </a:rPr>
                        <a:t>offset</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ea"/>
                          <a:ea typeface="+mn-ea"/>
                          <a:cs typeface="+mn-cs"/>
                        </a:rPr>
                        <a:t>number</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latin typeface="+mn-ea"/>
                          <a:ea typeface="+mn-ea"/>
                          <a:cs typeface="+mn-cs"/>
                        </a:rPr>
                        <a:t>10</a:t>
                      </a:r>
                      <a:endParaRPr lang="zh-CN" sz="1800" b="1" kern="1200" dirty="0">
                        <a:solidFill>
                          <a:schemeClr val="dk1"/>
                        </a:solidFill>
                        <a:latin typeface="+mn-ea"/>
                        <a:ea typeface="+mn-ea"/>
                        <a:cs typeface="+mn-cs"/>
                      </a:endParaRP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sz="1800" b="1" kern="1200" dirty="0">
                          <a:solidFill>
                            <a:schemeClr val="dk1"/>
                          </a:solidFill>
                          <a:latin typeface="+mn-ea"/>
                          <a:ea typeface="+mn-ea"/>
                          <a:cs typeface="+mn-cs"/>
                        </a:rPr>
                        <a:t>计算滚动位置时相对于顶部的偏移量（像素值），默认的</a:t>
                      </a:r>
                      <a:r>
                        <a:rPr lang="en-US" sz="1800" b="1" kern="1200" dirty="0">
                          <a:solidFill>
                            <a:schemeClr val="dk1"/>
                          </a:solidFill>
                          <a:latin typeface="+mn-ea"/>
                          <a:ea typeface="+mn-ea"/>
                          <a:cs typeface="+mn-cs"/>
                        </a:rPr>
                        <a:t>offset</a:t>
                      </a:r>
                      <a:r>
                        <a:rPr lang="zh-CN" sz="1800" b="1" kern="1200" dirty="0">
                          <a:solidFill>
                            <a:schemeClr val="dk1"/>
                          </a:solidFill>
                          <a:latin typeface="+mn-ea"/>
                          <a:ea typeface="+mn-ea"/>
                          <a:cs typeface="+mn-cs"/>
                        </a:rPr>
                        <a:t>为</a:t>
                      </a:r>
                      <a:r>
                        <a:rPr lang="en-US" sz="1800" b="1" kern="1200" dirty="0">
                          <a:solidFill>
                            <a:schemeClr val="dk1"/>
                          </a:solidFill>
                          <a:latin typeface="+mn-ea"/>
                          <a:ea typeface="+mn-ea"/>
                          <a:cs typeface="+mn-cs"/>
                        </a:rPr>
                        <a:t>10</a:t>
                      </a:r>
                      <a:r>
                        <a:rPr lang="zh-CN" sz="1800" b="1" kern="1200" dirty="0">
                          <a:solidFill>
                            <a:schemeClr val="dk1"/>
                          </a:solidFill>
                          <a:latin typeface="+mn-ea"/>
                          <a:ea typeface="+mn-ea"/>
                          <a:cs typeface="+mn-cs"/>
                        </a:rPr>
                        <a:t>表示滚动内容距离滚动容器</a:t>
                      </a:r>
                      <a:r>
                        <a:rPr lang="en-US" sz="1800" b="1" kern="1200" dirty="0">
                          <a:solidFill>
                            <a:schemeClr val="dk1"/>
                          </a:solidFill>
                          <a:latin typeface="+mn-ea"/>
                          <a:ea typeface="+mn-ea"/>
                          <a:cs typeface="+mn-cs"/>
                        </a:rPr>
                        <a:t>10px</a:t>
                      </a:r>
                      <a:r>
                        <a:rPr lang="zh-CN" sz="1800" b="1" kern="1200" dirty="0">
                          <a:solidFill>
                            <a:schemeClr val="dk1"/>
                          </a:solidFill>
                          <a:latin typeface="+mn-ea"/>
                          <a:ea typeface="+mn-ea"/>
                          <a:cs typeface="+mn-cs"/>
                        </a:rPr>
                        <a:t>以内的话，就高亮显示所对应的菜单</a:t>
                      </a:r>
                    </a:p>
                  </a:txBody>
                  <a:tcPr marL="68580" marR="68580" marT="0" marB="0" anchor="ctr">
                    <a:lnL w="12700" cap="flat" cmpd="sng" algn="ctr">
                      <a:solidFill>
                        <a:schemeClr val="accent5">
                          <a:lumMod val="50000"/>
                        </a:schemeClr>
                      </a:solidFill>
                      <a:prstDash val="solid"/>
                      <a:round/>
                      <a:headEnd type="none" w="med" len="med"/>
                      <a:tailEnd type="none" w="med" len="med"/>
                    </a:lnL>
                    <a:lnR w="12700" cap="flat" cmpd="sng" algn="ctr">
                      <a:solidFill>
                        <a:schemeClr val="accent5">
                          <a:lumMod val="50000"/>
                        </a:schemeClr>
                      </a:solidFill>
                      <a:prstDash val="solid"/>
                      <a:round/>
                      <a:headEnd type="none" w="med" len="med"/>
                      <a:tailEnd type="none" w="med" len="med"/>
                    </a:lnR>
                    <a:lnT w="12700" cap="flat" cmpd="sng" algn="ctr">
                      <a:solidFill>
                        <a:schemeClr val="accent5">
                          <a:lumMod val="50000"/>
                        </a:schemeClr>
                      </a:solidFill>
                      <a:prstDash val="solid"/>
                      <a:round/>
                      <a:headEnd type="none" w="med" len="med"/>
                      <a:tailEnd type="none" w="med" len="med"/>
                    </a:lnT>
                    <a:lnB w="12700" cap="flat" cmpd="sng" algn="ctr">
                      <a:solidFill>
                        <a:schemeClr val="accent5">
                          <a:lumMod val="50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743955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4225" y="1503363"/>
            <a:ext cx="7172151" cy="4518025"/>
          </a:xfrm>
        </p:spPr>
        <p:txBody>
          <a:bodyPr/>
          <a:lstStyle/>
          <a:p>
            <a:pPr>
              <a:defRPr/>
            </a:pPr>
            <a:r>
              <a:rPr lang="zh-CN" altLang="en-US" dirty="0" smtClean="0"/>
              <a:t>需求说明</a:t>
            </a:r>
            <a:endParaRPr lang="en-US" altLang="zh-CN" dirty="0" smtClean="0"/>
          </a:p>
          <a:p>
            <a:pPr lvl="1">
              <a:defRPr/>
            </a:pPr>
            <a:r>
              <a:rPr lang="zh-CN" altLang="en-US" dirty="0"/>
              <a:t>页面主要适配超小屏幕和大屏幕。</a:t>
            </a:r>
          </a:p>
          <a:p>
            <a:pPr lvl="1">
              <a:defRPr/>
            </a:pPr>
            <a:r>
              <a:rPr lang="zh-CN" altLang="en-US" dirty="0" smtClean="0"/>
              <a:t>使用</a:t>
            </a:r>
            <a:r>
              <a:rPr lang="zh-CN" altLang="en-US" dirty="0"/>
              <a:t>栅格系统、响应式导航、按钮、响应式图片、表单等布局</a:t>
            </a:r>
            <a:r>
              <a:rPr lang="zh-CN" altLang="en-US" dirty="0" smtClean="0"/>
              <a:t>页面</a:t>
            </a:r>
            <a:endParaRPr lang="zh-CN" altLang="en-US" dirty="0"/>
          </a:p>
          <a:p>
            <a:pPr lvl="1">
              <a:defRPr/>
            </a:pPr>
            <a:r>
              <a:rPr lang="zh-CN" altLang="en-US" dirty="0" smtClean="0"/>
              <a:t>使用</a:t>
            </a:r>
            <a:r>
              <a:rPr lang="zh-CN" altLang="en-US" dirty="0"/>
              <a:t>滚动监听插件对</a:t>
            </a:r>
            <a:r>
              <a:rPr lang="en-US" altLang="zh-CN" dirty="0"/>
              <a:t>body</a:t>
            </a:r>
            <a:r>
              <a:rPr lang="zh-CN" altLang="en-US" dirty="0"/>
              <a:t>进行监听，（比如滚动条滚动到页面上的“行业”解决方案区域，导航条上的“解决方案”高亮</a:t>
            </a:r>
            <a:r>
              <a:rPr lang="zh-CN" altLang="en-US" dirty="0" smtClean="0"/>
              <a:t>）</a:t>
            </a:r>
            <a:endParaRPr lang="zh-CN" altLang="en-US" dirty="0"/>
          </a:p>
        </p:txBody>
      </p:sp>
      <p:sp>
        <p:nvSpPr>
          <p:cNvPr id="2" name="标题 1"/>
          <p:cNvSpPr>
            <a:spLocks noGrp="1"/>
          </p:cNvSpPr>
          <p:nvPr>
            <p:ph type="title"/>
          </p:nvPr>
        </p:nvSpPr>
        <p:spPr>
          <a:xfrm>
            <a:off x="3708400" y="285750"/>
            <a:ext cx="5256213" cy="523875"/>
          </a:xfrm>
        </p:spPr>
        <p:txBody>
          <a:bodyPr/>
          <a:lstStyle/>
          <a:p>
            <a:pPr>
              <a:defRPr/>
            </a:pPr>
            <a:r>
              <a:rPr dirty="0">
                <a:solidFill>
                  <a:srgbClr val="121F55"/>
                </a:solidFill>
              </a:rPr>
              <a:t>学员操作</a:t>
            </a:r>
            <a:r>
              <a:rPr lang="en-US" altLang="zh-CN" dirty="0" smtClean="0">
                <a:solidFill>
                  <a:srgbClr val="121F55"/>
                </a:solidFill>
              </a:rPr>
              <a:t>—</a:t>
            </a:r>
            <a:r>
              <a:rPr lang="zh-CN" altLang="zh-CN" dirty="0"/>
              <a:t>制作所问数据页面</a:t>
            </a:r>
            <a:endParaRPr dirty="0"/>
          </a:p>
        </p:txBody>
      </p:sp>
      <p:grpSp>
        <p:nvGrpSpPr>
          <p:cNvPr id="41988" name="组合 7"/>
          <p:cNvGrpSpPr>
            <a:grpSpLocks/>
          </p:cNvGrpSpPr>
          <p:nvPr/>
        </p:nvGrpSpPr>
        <p:grpSpPr bwMode="auto">
          <a:xfrm>
            <a:off x="107950" y="981075"/>
            <a:ext cx="928688" cy="406400"/>
            <a:chOff x="3786182" y="1192962"/>
            <a:chExt cx="928694" cy="406350"/>
          </a:xfrm>
        </p:grpSpPr>
        <p:sp>
          <p:nvSpPr>
            <p:cNvPr id="11" name="TextBox 10"/>
            <p:cNvSpPr txBox="1"/>
            <p:nvPr/>
          </p:nvSpPr>
          <p:spPr>
            <a:xfrm>
              <a:off x="4014783" y="1196137"/>
              <a:ext cx="700093" cy="40000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练习</a:t>
              </a:r>
            </a:p>
          </p:txBody>
        </p:sp>
        <p:pic>
          <p:nvPicPr>
            <p:cNvPr id="41996" name="Picture 2" descr="E:\设计支持\模板设计\Y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82" y="1192962"/>
              <a:ext cx="414476" cy="40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989" name="组合 20"/>
          <p:cNvGrpSpPr>
            <a:grpSpLocks/>
          </p:cNvGrpSpPr>
          <p:nvPr/>
        </p:nvGrpSpPr>
        <p:grpSpPr bwMode="auto">
          <a:xfrm>
            <a:off x="250960" y="6351626"/>
            <a:ext cx="2786062" cy="428625"/>
            <a:chOff x="3714744" y="5143512"/>
            <a:chExt cx="2786082" cy="428628"/>
          </a:xfrm>
        </p:grpSpPr>
        <p:sp>
          <p:nvSpPr>
            <p:cNvPr id="17" name="圆角矩形 16"/>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8" name="TextBox 17"/>
            <p:cNvSpPr txBox="1"/>
            <p:nvPr/>
          </p:nvSpPr>
          <p:spPr bwMode="auto">
            <a:xfrm>
              <a:off x="3962611" y="5187962"/>
              <a:ext cx="2220497"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完成时间：</a:t>
              </a:r>
              <a:r>
                <a:rPr lang="en-US" altLang="zh-CN" sz="1600" b="1" spc="300" dirty="0" smtClean="0">
                  <a:solidFill>
                    <a:srgbClr val="FBFFFE"/>
                  </a:solidFill>
                  <a:latin typeface="微软雅黑" pitchFamily="34" charset="-122"/>
                  <a:ea typeface="微软雅黑" pitchFamily="34" charset="-122"/>
                </a:rPr>
                <a:t>25</a:t>
              </a:r>
              <a:r>
                <a:rPr lang="zh-CN" altLang="en-US" sz="1600" b="1" spc="300" dirty="0" smtClean="0">
                  <a:solidFill>
                    <a:srgbClr val="FBFFFE"/>
                  </a:solidFill>
                  <a:latin typeface="微软雅黑" pitchFamily="34" charset="-122"/>
                  <a:ea typeface="微软雅黑" pitchFamily="34" charset="-122"/>
                </a:rPr>
                <a:t>分钟</a:t>
              </a:r>
              <a:endParaRPr lang="zh-CN" altLang="en-US" sz="1600" b="1" spc="300" dirty="0">
                <a:solidFill>
                  <a:srgbClr val="FBFFFE"/>
                </a:solidFill>
                <a:latin typeface="微软雅黑" pitchFamily="34" charset="-122"/>
                <a:ea typeface="微软雅黑" pitchFamily="34" charset="-122"/>
              </a:endParaRPr>
            </a:p>
          </p:txBody>
        </p:sp>
      </p:grpSp>
      <p:pic>
        <p:nvPicPr>
          <p:cNvPr id="2050" name="Picture 2" descr="C:\Users\yaling.he\Desktop\Chapter04 截图\图4.18　所问数据页面在大于768px下的显示效果.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0714" y="4281863"/>
            <a:ext cx="3609518" cy="249838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yaling.he\Desktop\Chapter04 截图\图4.19　所问数据页面在小于768px下的显示效果.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8264" y="3926393"/>
            <a:ext cx="1224136" cy="2836718"/>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39</a:t>
            </a:fld>
            <a:r>
              <a:rPr lang="en-US" altLang="zh-CN" smtClean="0"/>
              <a:t>/45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left)">
                                      <p:cBhvr>
                                        <p:cTn id="7" dur="500"/>
                                        <p:tgtEl>
                                          <p:spTgt spid="2050"/>
                                        </p:tgtEl>
                                      </p:cBhvr>
                                    </p:animEffect>
                                  </p:childTnLst>
                                </p:cTn>
                              </p:par>
                              <p:par>
                                <p:cTn id="8" presetID="22" presetClass="entr" presetSubtype="8" fill="hold" nodeType="withEffect">
                                  <p:stCondLst>
                                    <p:cond delay="0"/>
                                  </p:stCondLst>
                                  <p:childTnLst>
                                    <p:set>
                                      <p:cBhvr>
                                        <p:cTn id="9" dur="1" fill="hold">
                                          <p:stCondLst>
                                            <p:cond delay="0"/>
                                          </p:stCondLst>
                                        </p:cTn>
                                        <p:tgtEl>
                                          <p:spTgt spid="2051"/>
                                        </p:tgtEl>
                                        <p:attrNameLst>
                                          <p:attrName>style.visibility</p:attrName>
                                        </p:attrNameLst>
                                      </p:cBhvr>
                                      <p:to>
                                        <p:strVal val="visible"/>
                                      </p:to>
                                    </p:set>
                                    <p:animEffect transition="in" filter="wipe(left)">
                                      <p:cBhvr>
                                        <p:cTn id="10"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Grp="1" noChangeArrowheads="1"/>
          </p:cNvSpPr>
          <p:nvPr>
            <p:ph type="title"/>
          </p:nvPr>
        </p:nvSpPr>
        <p:spPr>
          <a:xfrm>
            <a:off x="7286643" y="285750"/>
            <a:ext cx="1677969" cy="523875"/>
          </a:xfrm>
        </p:spPr>
        <p:txBody>
          <a:bodyPr/>
          <a:lstStyle/>
          <a:p>
            <a:pPr eaLnBrk="1" hangingPunct="1"/>
            <a:r>
              <a:rPr dirty="0" smtClean="0">
                <a:solidFill>
                  <a:srgbClr val="121F55"/>
                </a:solidFill>
              </a:rPr>
              <a:t>本章任务</a:t>
            </a:r>
          </a:p>
        </p:txBody>
      </p:sp>
      <p:sp>
        <p:nvSpPr>
          <p:cNvPr id="558083" name="Rectangle 3"/>
          <p:cNvSpPr>
            <a:spLocks noGrp="1" noChangeArrowheads="1"/>
          </p:cNvSpPr>
          <p:nvPr>
            <p:ph idx="1"/>
          </p:nvPr>
        </p:nvSpPr>
        <p:spPr>
          <a:xfrm>
            <a:off x="755650" y="1125538"/>
            <a:ext cx="7645400" cy="5143500"/>
          </a:xfrm>
        </p:spPr>
        <p:txBody>
          <a:bodyPr/>
          <a:lstStyle/>
          <a:p>
            <a:pPr>
              <a:lnSpc>
                <a:spcPct val="150000"/>
              </a:lnSpc>
              <a:defRPr/>
            </a:pPr>
            <a:r>
              <a:rPr lang="zh-CN" altLang="zh-CN" sz="2800" dirty="0"/>
              <a:t>制作百度登录</a:t>
            </a:r>
            <a:r>
              <a:rPr lang="zh-CN" altLang="zh-CN" sz="2800" dirty="0" smtClean="0"/>
              <a:t>框</a:t>
            </a:r>
            <a:endParaRPr lang="en-US" altLang="zh-CN" sz="2800" dirty="0" smtClean="0"/>
          </a:p>
          <a:p>
            <a:pPr>
              <a:lnSpc>
                <a:spcPct val="150000"/>
              </a:lnSpc>
              <a:defRPr/>
            </a:pPr>
            <a:r>
              <a:rPr lang="zh-CN" altLang="en-US" sz="2800" dirty="0">
                <a:solidFill>
                  <a:srgbClr val="000000"/>
                </a:solidFill>
                <a:cs typeface="Arial" charset="0"/>
              </a:rPr>
              <a:t>制作搜狐新闻选项卡</a:t>
            </a:r>
          </a:p>
          <a:p>
            <a:pPr>
              <a:lnSpc>
                <a:spcPct val="150000"/>
              </a:lnSpc>
              <a:defRPr/>
            </a:pPr>
            <a:r>
              <a:rPr lang="zh-CN" altLang="en-US" sz="2800" dirty="0" smtClean="0">
                <a:solidFill>
                  <a:srgbClr val="000000"/>
                </a:solidFill>
                <a:cs typeface="Arial" charset="0"/>
              </a:rPr>
              <a:t>制</a:t>
            </a:r>
            <a:r>
              <a:rPr lang="zh-CN" altLang="en-US" sz="2800" dirty="0">
                <a:solidFill>
                  <a:srgbClr val="000000"/>
                </a:solidFill>
                <a:cs typeface="Arial" charset="0"/>
              </a:rPr>
              <a:t>作美联英语在线</a:t>
            </a:r>
            <a:r>
              <a:rPr lang="en-US" altLang="zh-CN" sz="2800" dirty="0">
                <a:solidFill>
                  <a:srgbClr val="000000"/>
                </a:solidFill>
                <a:cs typeface="Arial" charset="0"/>
              </a:rPr>
              <a:t>VIP</a:t>
            </a:r>
            <a:r>
              <a:rPr lang="zh-CN" altLang="en-US" sz="2800" dirty="0">
                <a:solidFill>
                  <a:srgbClr val="000000"/>
                </a:solidFill>
                <a:cs typeface="Arial" charset="0"/>
              </a:rPr>
              <a:t>轮播</a:t>
            </a:r>
            <a:r>
              <a:rPr lang="zh-CN" altLang="en-US" sz="2800" dirty="0" smtClean="0">
                <a:solidFill>
                  <a:srgbClr val="000000"/>
                </a:solidFill>
                <a:cs typeface="Arial" charset="0"/>
              </a:rPr>
              <a:t>图</a:t>
            </a:r>
            <a:endParaRPr lang="zh-CN" altLang="en-US" sz="2800" dirty="0">
              <a:solidFill>
                <a:srgbClr val="000000"/>
              </a:solidFill>
              <a:cs typeface="Arial" charset="0"/>
            </a:endParaRPr>
          </a:p>
          <a:p>
            <a:pPr>
              <a:lnSpc>
                <a:spcPct val="150000"/>
              </a:lnSpc>
              <a:defRPr/>
            </a:pPr>
            <a:r>
              <a:rPr lang="zh-CN" altLang="en-US" sz="2800" dirty="0">
                <a:solidFill>
                  <a:srgbClr val="000000"/>
                </a:solidFill>
                <a:cs typeface="Arial" charset="0"/>
              </a:rPr>
              <a:t>制作所问数据</a:t>
            </a:r>
            <a:r>
              <a:rPr lang="zh-CN" altLang="en-US" sz="2800" dirty="0" smtClean="0">
                <a:solidFill>
                  <a:srgbClr val="000000"/>
                </a:solidFill>
                <a:cs typeface="Arial" charset="0"/>
              </a:rPr>
              <a:t>页面</a:t>
            </a:r>
            <a:endParaRPr lang="zh-CN" altLang="en-US" sz="2800" dirty="0">
              <a:solidFill>
                <a:srgbClr val="000000"/>
              </a:solidFill>
              <a:cs typeface="Arial" charset="0"/>
            </a:endParaRPr>
          </a:p>
        </p:txBody>
      </p:sp>
      <p:pic>
        <p:nvPicPr>
          <p:cNvPr id="1026" name="Picture 2" descr="C:\Users\yaling.he\Desktop\Chapter04 截图\图4.7　百度登录框.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697517"/>
            <a:ext cx="2945257" cy="159497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yaling.he\Desktop\Chapter04 截图\图4.9　搜狗新闻选项卡.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9130" y="951040"/>
            <a:ext cx="2304256" cy="2753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yaling.he\Desktop\Chapter04 截图\图4.14　美联英语在线VIP轮播图（2）.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4166675"/>
            <a:ext cx="2444949" cy="176597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yaling.he\Desktop\Chapter04 截图\图4.13　美联英语在线VIP轮播图（1）.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1854" y="3999533"/>
            <a:ext cx="4148138" cy="21002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yaling.he\Desktop\Chapter04 截图\图4.18　所问数据页面在大于768px下的显示效果.b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45025" y="3999533"/>
            <a:ext cx="3465512" cy="2398712"/>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yaling.he\Desktop\Chapter04 截图\图4.19　所问数据页面在小于768px下的显示效果.bm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08304" y="3811914"/>
            <a:ext cx="1204927" cy="2792206"/>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4</a:t>
            </a:fld>
            <a:r>
              <a:rPr lang="en-US" altLang="zh-CN" smtClean="0"/>
              <a:t>/45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58083">
                                            <p:txEl>
                                              <p:pRg st="1" end="1"/>
                                            </p:txEl>
                                          </p:spTgt>
                                        </p:tgtEl>
                                        <p:attrNameLst>
                                          <p:attrName>style.visibility</p:attrName>
                                        </p:attrNameLst>
                                      </p:cBhvr>
                                      <p:to>
                                        <p:strVal val="visible"/>
                                      </p:to>
                                    </p:set>
                                    <p:animEffect transition="in" filter="wipe(left)">
                                      <p:cBhvr>
                                        <p:cTn id="12" dur="500"/>
                                        <p:tgtEl>
                                          <p:spTgt spid="558083">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wipe(left)">
                                      <p:cBhvr>
                                        <p:cTn id="16" dur="500"/>
                                        <p:tgtEl>
                                          <p:spTgt spid="102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558083">
                                            <p:txEl>
                                              <p:pRg st="2" end="2"/>
                                            </p:txEl>
                                          </p:spTgt>
                                        </p:tgtEl>
                                        <p:attrNameLst>
                                          <p:attrName>style.visibility</p:attrName>
                                        </p:attrNameLst>
                                      </p:cBhvr>
                                      <p:to>
                                        <p:strVal val="visible"/>
                                      </p:to>
                                    </p:set>
                                    <p:animEffect transition="in" filter="wipe(left)">
                                      <p:cBhvr>
                                        <p:cTn id="21" dur="500"/>
                                        <p:tgtEl>
                                          <p:spTgt spid="558083">
                                            <p:txEl>
                                              <p:pRg st="2" end="2"/>
                                            </p:txEl>
                                          </p:spTgt>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029"/>
                                        </p:tgtEl>
                                        <p:attrNameLst>
                                          <p:attrName>style.visibility</p:attrName>
                                        </p:attrNameLst>
                                      </p:cBhvr>
                                      <p:to>
                                        <p:strVal val="visible"/>
                                      </p:to>
                                    </p:set>
                                    <p:animEffect transition="in" filter="wipe(left)">
                                      <p:cBhvr>
                                        <p:cTn id="25" dur="500"/>
                                        <p:tgtEl>
                                          <p:spTgt spid="1029"/>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1028"/>
                                        </p:tgtEl>
                                        <p:attrNameLst>
                                          <p:attrName>style.visibility</p:attrName>
                                        </p:attrNameLst>
                                      </p:cBhvr>
                                      <p:to>
                                        <p:strVal val="visible"/>
                                      </p:to>
                                    </p:set>
                                    <p:animEffect transition="in" filter="wipe(left)">
                                      <p:cBhvr>
                                        <p:cTn id="29" dur="500"/>
                                        <p:tgtEl>
                                          <p:spTgt spid="102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58083">
                                            <p:txEl>
                                              <p:pRg st="3" end="3"/>
                                            </p:txEl>
                                          </p:spTgt>
                                        </p:tgtEl>
                                        <p:attrNameLst>
                                          <p:attrName>style.visibility</p:attrName>
                                        </p:attrNameLst>
                                      </p:cBhvr>
                                      <p:to>
                                        <p:strVal val="visible"/>
                                      </p:to>
                                    </p:set>
                                    <p:animEffect transition="in" filter="wipe(left)">
                                      <p:cBhvr>
                                        <p:cTn id="34" dur="500"/>
                                        <p:tgtEl>
                                          <p:spTgt spid="558083">
                                            <p:txEl>
                                              <p:pRg st="3" end="3"/>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030"/>
                                        </p:tgtEl>
                                        <p:attrNameLst>
                                          <p:attrName>style.visibility</p:attrName>
                                        </p:attrNameLst>
                                      </p:cBhvr>
                                      <p:to>
                                        <p:strVal val="visible"/>
                                      </p:to>
                                    </p:set>
                                    <p:animEffect transition="in" filter="wipe(left)">
                                      <p:cBhvr>
                                        <p:cTn id="38" dur="500"/>
                                        <p:tgtEl>
                                          <p:spTgt spid="1030"/>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1031"/>
                                        </p:tgtEl>
                                        <p:attrNameLst>
                                          <p:attrName>style.visibility</p:attrName>
                                        </p:attrNameLst>
                                      </p:cBhvr>
                                      <p:to>
                                        <p:strVal val="visible"/>
                                      </p:to>
                                    </p:set>
                                    <p:animEffect transition="in" filter="wipe(left)">
                                      <p:cBhvr>
                                        <p:cTn id="42"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内容占位符 2"/>
          <p:cNvSpPr>
            <a:spLocks noGrp="1"/>
          </p:cNvSpPr>
          <p:nvPr>
            <p:ph idx="1"/>
          </p:nvPr>
        </p:nvSpPr>
        <p:spPr>
          <a:xfrm>
            <a:off x="784225" y="1214438"/>
            <a:ext cx="7645400" cy="5143500"/>
          </a:xfrm>
        </p:spPr>
        <p:txBody>
          <a:bodyPr/>
          <a:lstStyle/>
          <a:p>
            <a:pPr eaLnBrk="1" hangingPunct="1">
              <a:defRPr/>
            </a:pPr>
            <a:r>
              <a:rPr lang="zh-CN" altLang="en-US" dirty="0" smtClean="0"/>
              <a:t>常见问题及解决办法</a:t>
            </a:r>
            <a:endParaRPr lang="en-US" altLang="zh-CN" dirty="0" smtClean="0"/>
          </a:p>
          <a:p>
            <a:pPr eaLnBrk="1" hangingPunct="1">
              <a:defRPr/>
            </a:pPr>
            <a:r>
              <a:rPr lang="zh-CN" altLang="en-US" dirty="0" smtClean="0"/>
              <a:t>代码规范问题</a:t>
            </a:r>
          </a:p>
          <a:p>
            <a:pPr eaLnBrk="1" hangingPunct="1">
              <a:defRPr/>
            </a:pPr>
            <a:r>
              <a:rPr lang="zh-CN" altLang="en-US" dirty="0" smtClean="0"/>
              <a:t>调试技巧</a:t>
            </a:r>
            <a:endParaRPr lang="en-US" altLang="zh-CN" dirty="0" smtClean="0"/>
          </a:p>
          <a:p>
            <a:pPr eaLnBrk="1" hangingPunct="1">
              <a:defRPr/>
            </a:pPr>
            <a:endParaRPr lang="zh-CN" altLang="en-US" dirty="0" smtClean="0"/>
          </a:p>
          <a:p>
            <a:pPr eaLnBrk="1" hangingPunct="1">
              <a:defRPr/>
            </a:pPr>
            <a:endParaRPr lang="zh-CN" altLang="en-US" dirty="0" smtClean="0"/>
          </a:p>
        </p:txBody>
      </p:sp>
      <p:sp>
        <p:nvSpPr>
          <p:cNvPr id="43011" name="Rectangle 2"/>
          <p:cNvSpPr>
            <a:spLocks noGrp="1" noChangeArrowheads="1"/>
          </p:cNvSpPr>
          <p:nvPr>
            <p:ph type="title"/>
          </p:nvPr>
        </p:nvSpPr>
        <p:spPr>
          <a:xfrm>
            <a:off x="5572125" y="285750"/>
            <a:ext cx="3392488" cy="523875"/>
          </a:xfrm>
        </p:spPr>
        <p:txBody>
          <a:bodyPr/>
          <a:lstStyle/>
          <a:p>
            <a:pPr eaLnBrk="1" hangingPunct="1"/>
            <a:r>
              <a:rPr smtClean="0">
                <a:solidFill>
                  <a:srgbClr val="121F55"/>
                </a:solidFill>
              </a:rPr>
              <a:t>共性问题集中讲解</a:t>
            </a:r>
          </a:p>
        </p:txBody>
      </p:sp>
      <p:grpSp>
        <p:nvGrpSpPr>
          <p:cNvPr id="43012" name="组合 29"/>
          <p:cNvGrpSpPr>
            <a:grpSpLocks/>
          </p:cNvGrpSpPr>
          <p:nvPr/>
        </p:nvGrpSpPr>
        <p:grpSpPr bwMode="auto">
          <a:xfrm>
            <a:off x="1857375" y="3214688"/>
            <a:ext cx="5929313" cy="2058987"/>
            <a:chOff x="1857356" y="3214688"/>
            <a:chExt cx="5929353" cy="2058988"/>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3015" name="组合 7"/>
            <p:cNvGrpSpPr>
              <a:grpSpLocks/>
            </p:cNvGrpSpPr>
            <p:nvPr/>
          </p:nvGrpSpPr>
          <p:grpSpPr bwMode="auto">
            <a:xfrm>
              <a:off x="1923997" y="3214688"/>
              <a:ext cx="5862712" cy="2058988"/>
              <a:chOff x="2066281" y="2227264"/>
              <a:chExt cx="5862790" cy="2059017"/>
            </a:xfrm>
          </p:grpSpPr>
          <p:grpSp>
            <p:nvGrpSpPr>
              <p:cNvPr id="43016" name="组合 19"/>
              <p:cNvGrpSpPr>
                <a:grpSpLocks/>
              </p:cNvGrpSpPr>
              <p:nvPr/>
            </p:nvGrpSpPr>
            <p:grpSpPr bwMode="auto">
              <a:xfrm>
                <a:off x="2066281" y="2227264"/>
                <a:ext cx="5862790" cy="2059017"/>
                <a:chOff x="2066262" y="2227167"/>
                <a:chExt cx="5862829" cy="2059103"/>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3021" name="组合 17"/>
                <p:cNvGrpSpPr>
                  <a:grpSpLocks/>
                </p:cNvGrpSpPr>
                <p:nvPr/>
              </p:nvGrpSpPr>
              <p:grpSpPr bwMode="auto">
                <a:xfrm>
                  <a:off x="2066262" y="2227167"/>
                  <a:ext cx="5148421" cy="2059103"/>
                  <a:chOff x="2066262" y="2084291"/>
                  <a:chExt cx="5148421" cy="2059103"/>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8849"/>
                  </a:xfrm>
                  <a:prstGeom prst="rect">
                    <a:avLst/>
                  </a:prstGeom>
                  <a:solidFill>
                    <a:schemeClr val="accent1">
                      <a:lumMod val="20000"/>
                      <a:lumOff val="80000"/>
                    </a:schemeClr>
                  </a:solidFill>
                  <a:ln w="9525" algn="ctr">
                    <a:noFill/>
                    <a:miter lim="800000"/>
                    <a:headEnd/>
                    <a:tailEnd/>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itchFamily="34" charset="-122"/>
                        <a:ea typeface="微软雅黑" pitchFamily="34" charset="-122"/>
                      </a:rPr>
                      <a:t>共性问题集中讲解   </a:t>
                    </a:r>
                    <a:endParaRPr lang="en-US" altLang="zh-CN" sz="3200" b="1" kern="0" spc="300" dirty="0">
                      <a:solidFill>
                        <a:schemeClr val="tx2">
                          <a:lumMod val="50000"/>
                        </a:schemeClr>
                      </a:solidFill>
                      <a:latin typeface="微软雅黑" pitchFamily="34" charset="-122"/>
                      <a:ea typeface="微软雅黑"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43017" name="组合 23"/>
              <p:cNvGrpSpPr>
                <a:grpSpLocks/>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 name="connsiteX0" fmla="*/ 691861 w 691861"/>
                    <a:gd name="connsiteY0" fmla="*/ 1857375 h 1866444"/>
                    <a:gd name="connsiteX1" fmla="*/ 0 w 691861"/>
                    <a:gd name="connsiteY1" fmla="*/ 0 h 1866444"/>
                    <a:gd name="connsiteX2" fmla="*/ 48901 w 691861"/>
                    <a:gd name="connsiteY2" fmla="*/ 1857375 h 1866444"/>
                    <a:gd name="connsiteX3" fmla="*/ 39834 w 691861"/>
                    <a:gd name="connsiteY3" fmla="*/ 1866444 h 1866444"/>
                    <a:gd name="connsiteX4" fmla="*/ 691861 w 691861"/>
                    <a:gd name="connsiteY4" fmla="*/ 1857375 h 1866444"/>
                    <a:gd name="connsiteX0" fmla="*/ 1049019 w 1049019"/>
                    <a:gd name="connsiteY0" fmla="*/ 1857375 h 1866444"/>
                    <a:gd name="connsiteX1" fmla="*/ 0 w 1049019"/>
                    <a:gd name="connsiteY1" fmla="*/ 0 h 1866444"/>
                    <a:gd name="connsiteX2" fmla="*/ 48901 w 1049019"/>
                    <a:gd name="connsiteY2" fmla="*/ 1857375 h 1866444"/>
                    <a:gd name="connsiteX3" fmla="*/ 39834 w 1049019"/>
                    <a:gd name="connsiteY3" fmla="*/ 1866444 h 1866444"/>
                    <a:gd name="connsiteX4" fmla="*/ 1049019 w 1049019"/>
                    <a:gd name="connsiteY4" fmla="*/ 1857375 h 1866444"/>
                    <a:gd name="connsiteX0" fmla="*/ 1334739 w 1334739"/>
                    <a:gd name="connsiteY0" fmla="*/ 1857375 h 1866444"/>
                    <a:gd name="connsiteX1" fmla="*/ 0 w 1334739"/>
                    <a:gd name="connsiteY1" fmla="*/ 0 h 1866444"/>
                    <a:gd name="connsiteX2" fmla="*/ 48901 w 1334739"/>
                    <a:gd name="connsiteY2" fmla="*/ 1857375 h 1866444"/>
                    <a:gd name="connsiteX3" fmla="*/ 39834 w 1334739"/>
                    <a:gd name="connsiteY3" fmla="*/ 1866444 h 1866444"/>
                    <a:gd name="connsiteX4" fmla="*/ 1334739 w 1334739"/>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40</a:t>
            </a:fld>
            <a:r>
              <a:rPr lang="en-US" altLang="zh-CN" smtClean="0"/>
              <a:t>/45</a:t>
            </a:r>
            <a:endParaRPr lang="zh-CN" altLang="en-US" dirty="0"/>
          </a:p>
        </p:txBody>
      </p:sp>
    </p:spTree>
    <p:extLst>
      <p:ext uri="{BB962C8B-B14F-4D97-AF65-F5344CB8AC3E}">
        <p14:creationId xmlns:p14="http://schemas.microsoft.com/office/powerpoint/2010/main" val="34318219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72132" y="286077"/>
            <a:ext cx="3392481" cy="523220"/>
          </a:xfrm>
        </p:spPr>
        <p:txBody>
          <a:bodyPr/>
          <a:lstStyle/>
          <a:p>
            <a:pPr>
              <a:defRPr/>
            </a:pPr>
            <a:r>
              <a:rPr lang="en-US" altLang="zh-CN" dirty="0" smtClean="0"/>
              <a:t>Bootstrap</a:t>
            </a:r>
            <a:r>
              <a:rPr lang="zh-CN" altLang="en-US" dirty="0"/>
              <a:t>小</a:t>
            </a:r>
            <a:r>
              <a:rPr lang="zh-CN" altLang="zh-CN" dirty="0" smtClean="0"/>
              <a:t>结</a:t>
            </a:r>
            <a:endParaRPr dirty="0"/>
          </a:p>
        </p:txBody>
      </p:sp>
      <p:sp>
        <p:nvSpPr>
          <p:cNvPr id="3" name="内容占位符 2"/>
          <p:cNvSpPr>
            <a:spLocks noGrp="1"/>
          </p:cNvSpPr>
          <p:nvPr>
            <p:ph idx="1"/>
          </p:nvPr>
        </p:nvSpPr>
        <p:spPr>
          <a:xfrm>
            <a:off x="784225" y="1503363"/>
            <a:ext cx="7645400" cy="4518025"/>
          </a:xfrm>
        </p:spPr>
        <p:txBody>
          <a:bodyPr/>
          <a:lstStyle/>
          <a:p>
            <a:pPr>
              <a:defRPr/>
            </a:pPr>
            <a:r>
              <a:rPr lang="zh-CN" altLang="zh-CN" dirty="0" smtClean="0"/>
              <a:t>优点</a:t>
            </a:r>
            <a:endParaRPr lang="en-US" altLang="zh-CN" dirty="0" smtClean="0"/>
          </a:p>
          <a:p>
            <a:pPr lvl="1"/>
            <a:r>
              <a:rPr lang="zh-CN" altLang="zh-CN" dirty="0"/>
              <a:t>面对不同分辨率设备灵活性强，能够快捷解决多设备显示使用</a:t>
            </a:r>
            <a:r>
              <a:rPr lang="zh-CN" altLang="zh-CN" dirty="0" smtClean="0"/>
              <a:t>问题</a:t>
            </a:r>
            <a:endParaRPr lang="zh-CN" altLang="zh-CN" dirty="0"/>
          </a:p>
          <a:p>
            <a:pPr lvl="1"/>
            <a:r>
              <a:rPr lang="zh-CN" altLang="zh-CN" dirty="0"/>
              <a:t>更少维护，开发一个网站，多终端</a:t>
            </a:r>
            <a:r>
              <a:rPr lang="zh-CN" altLang="zh-CN" dirty="0" smtClean="0"/>
              <a:t>使用</a:t>
            </a:r>
            <a:endParaRPr lang="en-US" altLang="zh-CN" dirty="0" smtClean="0"/>
          </a:p>
          <a:p>
            <a:r>
              <a:rPr lang="zh-CN" altLang="zh-CN" dirty="0" smtClean="0"/>
              <a:t>缺点</a:t>
            </a:r>
            <a:endParaRPr lang="zh-CN" altLang="zh-CN" dirty="0"/>
          </a:p>
          <a:p>
            <a:pPr lvl="1"/>
            <a:r>
              <a:rPr lang="zh-CN" altLang="zh-CN" dirty="0"/>
              <a:t>兼容各种设备工作量</a:t>
            </a:r>
            <a:r>
              <a:rPr lang="zh-CN" altLang="zh-CN" dirty="0" smtClean="0"/>
              <a:t>大</a:t>
            </a:r>
            <a:endParaRPr lang="zh-CN" altLang="zh-CN" dirty="0"/>
          </a:p>
          <a:p>
            <a:pPr lvl="1"/>
            <a:r>
              <a:rPr lang="zh-CN" altLang="zh-CN" dirty="0"/>
              <a:t>代码累赘，会出现隐藏无用的元素，加载时间长</a:t>
            </a:r>
            <a:endParaRPr lang="en-US" altLang="zh-CN" dirty="0" smtClean="0"/>
          </a:p>
        </p:txBody>
      </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41</a:t>
            </a:fld>
            <a:r>
              <a:rPr lang="en-US" altLang="zh-CN" smtClean="0"/>
              <a:t>/45</a:t>
            </a:r>
            <a:endParaRPr lang="zh-CN" altLang="en-US" dirty="0"/>
          </a:p>
        </p:txBody>
      </p:sp>
    </p:spTree>
    <p:extLst>
      <p:ext uri="{BB962C8B-B14F-4D97-AF65-F5344CB8AC3E}">
        <p14:creationId xmlns:p14="http://schemas.microsoft.com/office/powerpoint/2010/main" val="26023737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a:xfrm>
            <a:off x="7958168" y="274638"/>
            <a:ext cx="971550" cy="582612"/>
          </a:xfrm>
        </p:spPr>
        <p:txBody>
          <a:bodyPr/>
          <a:lstStyle/>
          <a:p>
            <a:pPr eaLnBrk="1" hangingPunct="1"/>
            <a:r>
              <a:rPr dirty="0" smtClean="0">
                <a:solidFill>
                  <a:srgbClr val="121F55"/>
                </a:solidFill>
              </a:rPr>
              <a:t>总结</a:t>
            </a:r>
          </a:p>
        </p:txBody>
      </p:sp>
      <p:sp>
        <p:nvSpPr>
          <p:cNvPr id="53251" name="TextBox 4"/>
          <p:cNvSpPr txBox="1">
            <a:spLocks noChangeArrowheads="1"/>
          </p:cNvSpPr>
          <p:nvPr/>
        </p:nvSpPr>
        <p:spPr bwMode="auto">
          <a:xfrm>
            <a:off x="1991297" y="1412776"/>
            <a:ext cx="6383338"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000" b="1" dirty="0" smtClean="0">
                <a:ea typeface="微软雅黑" pitchFamily="34" charset="-122"/>
                <a:cs typeface="Arial" charset="0"/>
              </a:rPr>
              <a:t>JavaScript</a:t>
            </a:r>
            <a:r>
              <a:rPr lang="zh-CN" altLang="en-US" sz="2000" b="1" dirty="0" smtClean="0">
                <a:ea typeface="微软雅黑" pitchFamily="34" charset="-122"/>
                <a:cs typeface="Arial" charset="0"/>
              </a:rPr>
              <a:t>插件概述</a:t>
            </a:r>
            <a:endParaRPr lang="en-US" altLang="zh-CN" sz="2000" b="1" dirty="0" smtClean="0">
              <a:ea typeface="微软雅黑" pitchFamily="34" charset="-122"/>
              <a:cs typeface="Arial" charset="0"/>
            </a:endParaRPr>
          </a:p>
          <a:p>
            <a:pPr eaLnBrk="1" hangingPunct="1"/>
            <a:endParaRPr lang="en-US" altLang="zh-CN" sz="2000" b="1" dirty="0" smtClean="0">
              <a:ea typeface="微软雅黑" pitchFamily="34" charset="-122"/>
              <a:cs typeface="Arial" charset="0"/>
            </a:endParaRPr>
          </a:p>
          <a:p>
            <a:pPr eaLnBrk="1" hangingPunct="1"/>
            <a:r>
              <a:rPr lang="zh-CN" altLang="en-US" sz="2000" b="1" dirty="0" smtClean="0">
                <a:ea typeface="微软雅黑" pitchFamily="34" charset="-122"/>
                <a:cs typeface="Arial" charset="0"/>
              </a:rPr>
              <a:t>动画过渡</a:t>
            </a:r>
            <a:endParaRPr lang="en-US" altLang="zh-CN" sz="2000" b="1" dirty="0" smtClean="0">
              <a:ea typeface="微软雅黑" pitchFamily="34" charset="-122"/>
              <a:cs typeface="Arial" charset="0"/>
            </a:endParaRPr>
          </a:p>
          <a:p>
            <a:pPr eaLnBrk="1" hangingPunct="1"/>
            <a:endParaRPr lang="en-US" altLang="zh-CN" sz="2000" b="1" dirty="0" smtClean="0">
              <a:ea typeface="微软雅黑" pitchFamily="34" charset="-122"/>
              <a:cs typeface="Arial" charset="0"/>
            </a:endParaRPr>
          </a:p>
          <a:p>
            <a:pPr eaLnBrk="1" hangingPunct="1"/>
            <a:r>
              <a:rPr lang="zh-CN" altLang="en-US" sz="2000" b="1" dirty="0" smtClean="0">
                <a:ea typeface="微软雅黑" pitchFamily="34" charset="-122"/>
                <a:cs typeface="Arial" charset="0"/>
              </a:rPr>
              <a:t>模态框</a:t>
            </a:r>
            <a:endParaRPr lang="en-US" altLang="zh-CN" sz="2000" b="1" dirty="0" smtClean="0">
              <a:ea typeface="微软雅黑" pitchFamily="34" charset="-122"/>
              <a:cs typeface="Arial" charset="0"/>
            </a:endParaRPr>
          </a:p>
          <a:p>
            <a:pPr eaLnBrk="1" hangingPunct="1"/>
            <a:endParaRPr lang="en-US" altLang="zh-CN" sz="2000" b="1" dirty="0" smtClean="0">
              <a:ea typeface="微软雅黑" pitchFamily="34" charset="-122"/>
              <a:cs typeface="Arial" charset="0"/>
            </a:endParaRPr>
          </a:p>
          <a:p>
            <a:pPr eaLnBrk="1" hangingPunct="1"/>
            <a:endParaRPr lang="en-US" altLang="zh-CN" sz="2000" b="1" dirty="0">
              <a:ea typeface="微软雅黑" pitchFamily="34" charset="-122"/>
              <a:cs typeface="Arial" charset="0"/>
            </a:endParaRPr>
          </a:p>
          <a:p>
            <a:pPr eaLnBrk="1" hangingPunct="1"/>
            <a:r>
              <a:rPr lang="zh-CN" altLang="en-US" sz="2000" b="1" dirty="0" smtClean="0">
                <a:ea typeface="微软雅黑" pitchFamily="34" charset="-122"/>
                <a:cs typeface="Arial" charset="0"/>
              </a:rPr>
              <a:t>选项卡</a:t>
            </a:r>
            <a:endParaRPr lang="en-US" altLang="zh-CN" sz="2000" b="1" dirty="0" smtClean="0">
              <a:ea typeface="微软雅黑" pitchFamily="34" charset="-122"/>
              <a:cs typeface="Arial" charset="0"/>
            </a:endParaRPr>
          </a:p>
          <a:p>
            <a:pPr eaLnBrk="1" hangingPunct="1"/>
            <a:endParaRPr lang="en-US" altLang="zh-CN" sz="2000" b="1" dirty="0" smtClean="0">
              <a:ea typeface="微软雅黑" pitchFamily="34" charset="-122"/>
              <a:cs typeface="Arial" charset="0"/>
            </a:endParaRPr>
          </a:p>
          <a:p>
            <a:pPr eaLnBrk="1" hangingPunct="1"/>
            <a:endParaRPr lang="en-US" altLang="zh-CN" sz="2000" b="1" dirty="0" smtClean="0">
              <a:ea typeface="微软雅黑" pitchFamily="34" charset="-122"/>
              <a:cs typeface="Arial" charset="0"/>
            </a:endParaRPr>
          </a:p>
          <a:p>
            <a:pPr eaLnBrk="1" hangingPunct="1"/>
            <a:r>
              <a:rPr lang="zh-CN" altLang="en-US" sz="2000" b="1" dirty="0" smtClean="0">
                <a:ea typeface="微软雅黑" pitchFamily="34" charset="-122"/>
                <a:cs typeface="Arial" charset="0"/>
              </a:rPr>
              <a:t>旋转轮播</a:t>
            </a:r>
            <a:endParaRPr lang="en-US" altLang="zh-CN" sz="2000" b="1" dirty="0" smtClean="0">
              <a:ea typeface="微软雅黑" pitchFamily="34" charset="-122"/>
              <a:cs typeface="Arial" charset="0"/>
            </a:endParaRPr>
          </a:p>
          <a:p>
            <a:pPr eaLnBrk="1" hangingPunct="1"/>
            <a:endParaRPr lang="en-US" altLang="zh-CN" sz="2000" b="1" dirty="0" smtClean="0">
              <a:ea typeface="微软雅黑" pitchFamily="34" charset="-122"/>
              <a:cs typeface="Arial" charset="0"/>
            </a:endParaRPr>
          </a:p>
          <a:p>
            <a:pPr eaLnBrk="1" hangingPunct="1"/>
            <a:endParaRPr lang="en-US" altLang="zh-CN" sz="2000" b="1" dirty="0">
              <a:ea typeface="微软雅黑" pitchFamily="34" charset="-122"/>
              <a:cs typeface="Arial" charset="0"/>
            </a:endParaRPr>
          </a:p>
          <a:p>
            <a:pPr eaLnBrk="1" hangingPunct="1"/>
            <a:r>
              <a:rPr lang="zh-CN" altLang="en-US" sz="2000" b="1" dirty="0" smtClean="0">
                <a:ea typeface="微软雅黑" pitchFamily="34" charset="-122"/>
                <a:cs typeface="Arial" charset="0"/>
              </a:rPr>
              <a:t>滚动监听</a:t>
            </a:r>
            <a:endParaRPr lang="en-US" altLang="zh-CN" sz="2000" b="1" dirty="0" smtClean="0">
              <a:ea typeface="微软雅黑" pitchFamily="34" charset="-122"/>
              <a:cs typeface="Arial" charset="0"/>
            </a:endParaRPr>
          </a:p>
          <a:p>
            <a:pPr eaLnBrk="1" hangingPunct="1"/>
            <a:endParaRPr lang="en-US" altLang="zh-CN" sz="2000" b="1" dirty="0" smtClean="0">
              <a:ea typeface="微软雅黑" pitchFamily="34" charset="-122"/>
              <a:cs typeface="Arial" charset="0"/>
            </a:endParaRPr>
          </a:p>
          <a:p>
            <a:pPr eaLnBrk="1" hangingPunct="1"/>
            <a:endParaRPr lang="en-US" altLang="zh-CN" sz="2000" b="1" dirty="0" smtClean="0">
              <a:ea typeface="微软雅黑" pitchFamily="34" charset="-122"/>
              <a:cs typeface="Arial" charset="0"/>
            </a:endParaRPr>
          </a:p>
        </p:txBody>
      </p:sp>
      <p:sp>
        <p:nvSpPr>
          <p:cNvPr id="53256" name="TextBox 15"/>
          <p:cNvSpPr txBox="1">
            <a:spLocks noChangeArrowheads="1"/>
          </p:cNvSpPr>
          <p:nvPr/>
        </p:nvSpPr>
        <p:spPr bwMode="auto">
          <a:xfrm>
            <a:off x="-55587" y="3219073"/>
            <a:ext cx="18192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000" b="1" dirty="0" smtClean="0">
                <a:ea typeface="微软雅黑" pitchFamily="34" charset="-122"/>
                <a:cs typeface="Arial" charset="0"/>
              </a:rPr>
              <a:t>Bootstrap</a:t>
            </a:r>
          </a:p>
          <a:p>
            <a:pPr algn="ctr" eaLnBrk="1" hangingPunct="1"/>
            <a:r>
              <a:rPr lang="zh-CN" altLang="en-US" sz="2000" b="1" dirty="0" smtClean="0">
                <a:ea typeface="微软雅黑" pitchFamily="34" charset="-122"/>
                <a:cs typeface="Arial" charset="0"/>
              </a:rPr>
              <a:t>组件</a:t>
            </a:r>
            <a:endParaRPr lang="en-US" altLang="zh-CN" sz="2000" b="1" dirty="0">
              <a:ea typeface="微软雅黑" pitchFamily="34" charset="-122"/>
              <a:cs typeface="Arial" charset="0"/>
            </a:endParaRPr>
          </a:p>
        </p:txBody>
      </p:sp>
      <p:sp>
        <p:nvSpPr>
          <p:cNvPr id="53257" name="AutoShape 3"/>
          <p:cNvSpPr>
            <a:spLocks/>
          </p:cNvSpPr>
          <p:nvPr/>
        </p:nvSpPr>
        <p:spPr bwMode="auto">
          <a:xfrm>
            <a:off x="1630707" y="1196752"/>
            <a:ext cx="349006" cy="4625737"/>
          </a:xfrm>
          <a:prstGeom prst="leftBrace">
            <a:avLst>
              <a:gd name="adj1" fmla="val 62112"/>
              <a:gd name="adj2" fmla="val 50000"/>
            </a:avLst>
          </a:prstGeom>
          <a:noFill/>
          <a:ln w="28575">
            <a:solidFill>
              <a:srgbClr val="08577A"/>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itchFamily="49" charset="-122"/>
            </a:endParaRPr>
          </a:p>
        </p:txBody>
      </p:sp>
      <p:sp>
        <p:nvSpPr>
          <p:cNvPr id="13" name="TextBox 12"/>
          <p:cNvSpPr txBox="1">
            <a:spLocks noChangeArrowheads="1"/>
          </p:cNvSpPr>
          <p:nvPr/>
        </p:nvSpPr>
        <p:spPr bwMode="auto">
          <a:xfrm>
            <a:off x="5957733" y="5321033"/>
            <a:ext cx="293449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endParaRPr lang="zh-CN" altLang="en-US" sz="1600" b="1" dirty="0" smtClean="0">
              <a:ea typeface="微软雅黑" pitchFamily="34" charset="-122"/>
              <a:cs typeface="Arial" charset="0"/>
            </a:endParaRPr>
          </a:p>
          <a:p>
            <a:pPr eaLnBrk="1" hangingPunct="1">
              <a:defRPr/>
            </a:pPr>
            <a:endParaRPr lang="zh-CN" altLang="en-US" sz="1600" b="1" dirty="0" smtClean="0">
              <a:ea typeface="微软雅黑" pitchFamily="34" charset="-122"/>
              <a:cs typeface="Arial" charset="0"/>
            </a:endParaRPr>
          </a:p>
        </p:txBody>
      </p:sp>
      <p:sp>
        <p:nvSpPr>
          <p:cNvPr id="14" name="AutoShape 3"/>
          <p:cNvSpPr>
            <a:spLocks/>
          </p:cNvSpPr>
          <p:nvPr/>
        </p:nvSpPr>
        <p:spPr bwMode="auto">
          <a:xfrm>
            <a:off x="4418294" y="1124744"/>
            <a:ext cx="225714" cy="854406"/>
          </a:xfrm>
          <a:prstGeom prst="leftBrace">
            <a:avLst>
              <a:gd name="adj1" fmla="val 62207"/>
              <a:gd name="adj2" fmla="val 50000"/>
            </a:avLst>
          </a:prstGeom>
          <a:noFill/>
          <a:ln w="28575">
            <a:solidFill>
              <a:srgbClr val="08577A"/>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itchFamily="49" charset="-122"/>
            </a:endParaRPr>
          </a:p>
        </p:txBody>
      </p:sp>
      <p:sp>
        <p:nvSpPr>
          <p:cNvPr id="2" name="矩形 1"/>
          <p:cNvSpPr/>
          <p:nvPr/>
        </p:nvSpPr>
        <p:spPr>
          <a:xfrm>
            <a:off x="4581690" y="1188621"/>
            <a:ext cx="4748574" cy="800219"/>
          </a:xfrm>
          <a:prstGeom prst="rect">
            <a:avLst/>
          </a:prstGeom>
        </p:spPr>
        <p:txBody>
          <a:bodyPr wrap="square">
            <a:spAutoFit/>
          </a:bodyPr>
          <a:lstStyle/>
          <a:p>
            <a:pPr lvl="0"/>
            <a:r>
              <a:rPr lang="en-US" altLang="zh-CN" sz="1600" b="1" dirty="0">
                <a:ea typeface="微软雅黑" pitchFamily="34" charset="-122"/>
                <a:cs typeface="Arial" charset="0"/>
              </a:rPr>
              <a:t>JavaScript</a:t>
            </a:r>
            <a:r>
              <a:rPr lang="zh-CN" altLang="en-US" sz="1600" b="1" dirty="0" smtClean="0">
                <a:ea typeface="微软雅黑" pitchFamily="34" charset="-122"/>
                <a:cs typeface="Arial" charset="0"/>
              </a:rPr>
              <a:t>插件的引入方式</a:t>
            </a:r>
            <a:endParaRPr lang="en-US" altLang="zh-CN" sz="1400" b="1" dirty="0" smtClean="0">
              <a:solidFill>
                <a:srgbClr val="000000"/>
              </a:solidFill>
              <a:ea typeface="微软雅黑" pitchFamily="34" charset="-122"/>
              <a:cs typeface="Arial" charset="0"/>
            </a:endParaRPr>
          </a:p>
          <a:p>
            <a:pPr lvl="0"/>
            <a:endParaRPr lang="en-US" altLang="zh-CN" sz="1400" b="1" dirty="0" smtClean="0">
              <a:solidFill>
                <a:srgbClr val="000000"/>
              </a:solidFill>
              <a:ea typeface="微软雅黑" pitchFamily="34" charset="-122"/>
              <a:cs typeface="Arial" charset="0"/>
            </a:endParaRPr>
          </a:p>
          <a:p>
            <a:r>
              <a:rPr lang="en-US" altLang="zh-CN" sz="1600" b="1" dirty="0" smtClean="0">
                <a:solidFill>
                  <a:srgbClr val="000000"/>
                </a:solidFill>
                <a:ea typeface="微软雅黑" pitchFamily="34" charset="-122"/>
                <a:cs typeface="Arial" charset="0"/>
              </a:rPr>
              <a:t>data</a:t>
            </a:r>
            <a:r>
              <a:rPr lang="zh-CN" altLang="en-US" sz="1600" b="1" dirty="0" smtClean="0">
                <a:solidFill>
                  <a:srgbClr val="000000"/>
                </a:solidFill>
                <a:ea typeface="微软雅黑" pitchFamily="34" charset="-122"/>
                <a:cs typeface="Arial" charset="0"/>
              </a:rPr>
              <a:t>属性</a:t>
            </a:r>
          </a:p>
        </p:txBody>
      </p:sp>
      <p:sp>
        <p:nvSpPr>
          <p:cNvPr id="18" name="AutoShape 3"/>
          <p:cNvSpPr>
            <a:spLocks/>
          </p:cNvSpPr>
          <p:nvPr/>
        </p:nvSpPr>
        <p:spPr bwMode="auto">
          <a:xfrm>
            <a:off x="2906126" y="3509620"/>
            <a:ext cx="221894" cy="637271"/>
          </a:xfrm>
          <a:prstGeom prst="leftBrace">
            <a:avLst>
              <a:gd name="adj1" fmla="val 62207"/>
              <a:gd name="adj2" fmla="val 50000"/>
            </a:avLst>
          </a:prstGeom>
          <a:noFill/>
          <a:ln w="28575">
            <a:solidFill>
              <a:srgbClr val="08577A"/>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itchFamily="49" charset="-122"/>
            </a:endParaRPr>
          </a:p>
        </p:txBody>
      </p:sp>
      <p:sp>
        <p:nvSpPr>
          <p:cNvPr id="20" name="矩形 19"/>
          <p:cNvSpPr/>
          <p:nvPr/>
        </p:nvSpPr>
        <p:spPr>
          <a:xfrm>
            <a:off x="3131840" y="2351782"/>
            <a:ext cx="4748574" cy="1077218"/>
          </a:xfrm>
          <a:prstGeom prst="rect">
            <a:avLst/>
          </a:prstGeom>
        </p:spPr>
        <p:txBody>
          <a:bodyPr wrap="square">
            <a:spAutoFit/>
          </a:bodyPr>
          <a:lstStyle/>
          <a:p>
            <a:pPr lvl="0"/>
            <a:r>
              <a:rPr lang="zh-CN" altLang="en-US" sz="1600" b="1" dirty="0">
                <a:solidFill>
                  <a:srgbClr val="000000"/>
                </a:solidFill>
                <a:ea typeface="微软雅黑" pitchFamily="34" charset="-122"/>
                <a:cs typeface="Arial" charset="0"/>
              </a:rPr>
              <a:t>模态</a:t>
            </a:r>
            <a:r>
              <a:rPr lang="zh-CN" altLang="en-US" sz="1600" b="1" dirty="0" smtClean="0">
                <a:solidFill>
                  <a:srgbClr val="000000"/>
                </a:solidFill>
                <a:ea typeface="微软雅黑" pitchFamily="34" charset="-122"/>
                <a:cs typeface="Arial" charset="0"/>
              </a:rPr>
              <a:t>框布局和样式</a:t>
            </a:r>
            <a:endParaRPr lang="en-US" altLang="zh-CN" sz="1600" b="1" dirty="0" smtClean="0">
              <a:solidFill>
                <a:srgbClr val="000000"/>
              </a:solidFill>
              <a:ea typeface="微软雅黑" pitchFamily="34" charset="-122"/>
              <a:cs typeface="Arial" charset="0"/>
            </a:endParaRPr>
          </a:p>
          <a:p>
            <a:pPr lvl="0"/>
            <a:r>
              <a:rPr lang="zh-CN" altLang="en-US" sz="1600" b="1" dirty="0">
                <a:solidFill>
                  <a:srgbClr val="000000"/>
                </a:solidFill>
                <a:ea typeface="微软雅黑" pitchFamily="34" charset="-122"/>
                <a:cs typeface="Arial" charset="0"/>
              </a:rPr>
              <a:t>模态</a:t>
            </a:r>
            <a:r>
              <a:rPr lang="zh-CN" altLang="en-US" sz="1600" b="1" dirty="0" smtClean="0">
                <a:solidFill>
                  <a:srgbClr val="000000"/>
                </a:solidFill>
                <a:ea typeface="微软雅黑" pitchFamily="34" charset="-122"/>
                <a:cs typeface="Arial" charset="0"/>
              </a:rPr>
              <a:t>框尺寸</a:t>
            </a:r>
            <a:endParaRPr lang="en-US" altLang="zh-CN" sz="1600" b="1" dirty="0" smtClean="0">
              <a:solidFill>
                <a:srgbClr val="000000"/>
              </a:solidFill>
              <a:ea typeface="微软雅黑" pitchFamily="34" charset="-122"/>
              <a:cs typeface="Arial" charset="0"/>
            </a:endParaRPr>
          </a:p>
          <a:p>
            <a:pPr lvl="0"/>
            <a:r>
              <a:rPr lang="zh-CN" altLang="en-US" sz="1600" b="1" dirty="0">
                <a:solidFill>
                  <a:srgbClr val="000000"/>
                </a:solidFill>
                <a:ea typeface="微软雅黑" pitchFamily="34" charset="-122"/>
                <a:cs typeface="Arial" charset="0"/>
              </a:rPr>
              <a:t>模态</a:t>
            </a:r>
            <a:r>
              <a:rPr lang="zh-CN" altLang="en-US" sz="1600" b="1" dirty="0" smtClean="0">
                <a:solidFill>
                  <a:srgbClr val="000000"/>
                </a:solidFill>
                <a:ea typeface="微软雅黑" pitchFamily="34" charset="-122"/>
                <a:cs typeface="Arial" charset="0"/>
              </a:rPr>
              <a:t>框声明选项</a:t>
            </a:r>
            <a:endParaRPr lang="en-US" altLang="zh-CN" sz="1600" b="1" dirty="0" smtClean="0">
              <a:solidFill>
                <a:srgbClr val="000000"/>
              </a:solidFill>
              <a:ea typeface="微软雅黑" pitchFamily="34" charset="-122"/>
              <a:cs typeface="Arial" charset="0"/>
            </a:endParaRPr>
          </a:p>
          <a:p>
            <a:pPr lvl="0"/>
            <a:r>
              <a:rPr lang="en-US" altLang="zh-CN" sz="1600" b="1" dirty="0" smtClean="0">
                <a:solidFill>
                  <a:srgbClr val="000000"/>
                </a:solidFill>
                <a:ea typeface="微软雅黑" pitchFamily="34" charset="-122"/>
                <a:cs typeface="Arial" charset="0"/>
              </a:rPr>
              <a:t>JavaScript</a:t>
            </a:r>
            <a:r>
              <a:rPr lang="zh-CN" altLang="en-US" sz="1600" b="1" dirty="0" smtClean="0">
                <a:solidFill>
                  <a:srgbClr val="000000"/>
                </a:solidFill>
                <a:ea typeface="微软雅黑" pitchFamily="34" charset="-122"/>
                <a:cs typeface="Arial" charset="0"/>
              </a:rPr>
              <a:t>操作模态框</a:t>
            </a:r>
          </a:p>
        </p:txBody>
      </p:sp>
      <p:sp>
        <p:nvSpPr>
          <p:cNvPr id="21" name="AutoShape 3"/>
          <p:cNvSpPr>
            <a:spLocks/>
          </p:cNvSpPr>
          <p:nvPr/>
        </p:nvSpPr>
        <p:spPr bwMode="auto">
          <a:xfrm>
            <a:off x="2906126" y="2414465"/>
            <a:ext cx="225714" cy="942527"/>
          </a:xfrm>
          <a:prstGeom prst="leftBrace">
            <a:avLst>
              <a:gd name="adj1" fmla="val 62207"/>
              <a:gd name="adj2" fmla="val 50000"/>
            </a:avLst>
          </a:prstGeom>
          <a:noFill/>
          <a:ln w="28575">
            <a:solidFill>
              <a:srgbClr val="08577A"/>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itchFamily="49" charset="-122"/>
            </a:endParaRPr>
          </a:p>
        </p:txBody>
      </p:sp>
      <p:sp>
        <p:nvSpPr>
          <p:cNvPr id="22" name="矩形 21"/>
          <p:cNvSpPr/>
          <p:nvPr/>
        </p:nvSpPr>
        <p:spPr>
          <a:xfrm>
            <a:off x="3059832" y="3492297"/>
            <a:ext cx="4748574" cy="584775"/>
          </a:xfrm>
          <a:prstGeom prst="rect">
            <a:avLst/>
          </a:prstGeom>
        </p:spPr>
        <p:txBody>
          <a:bodyPr wrap="square">
            <a:spAutoFit/>
          </a:bodyPr>
          <a:lstStyle/>
          <a:p>
            <a:pPr lvl="0"/>
            <a:r>
              <a:rPr lang="zh-CN" altLang="en-US" sz="1600" b="1" dirty="0">
                <a:solidFill>
                  <a:srgbClr val="000000"/>
                </a:solidFill>
                <a:ea typeface="微软雅黑" pitchFamily="34" charset="-122"/>
                <a:cs typeface="Arial" charset="0"/>
              </a:rPr>
              <a:t>选项卡</a:t>
            </a:r>
            <a:r>
              <a:rPr lang="zh-CN" altLang="en-US" sz="1600" b="1" dirty="0" smtClean="0">
                <a:solidFill>
                  <a:srgbClr val="000000"/>
                </a:solidFill>
                <a:ea typeface="微软雅黑" pitchFamily="34" charset="-122"/>
                <a:cs typeface="Arial" charset="0"/>
              </a:rPr>
              <a:t>布局和样式</a:t>
            </a:r>
            <a:endParaRPr lang="en-US" altLang="zh-CN" sz="1600" b="1" dirty="0" smtClean="0">
              <a:solidFill>
                <a:srgbClr val="000000"/>
              </a:solidFill>
              <a:ea typeface="微软雅黑" pitchFamily="34" charset="-122"/>
              <a:cs typeface="Arial" charset="0"/>
            </a:endParaRPr>
          </a:p>
          <a:p>
            <a:pPr lvl="0"/>
            <a:r>
              <a:rPr lang="en-US" altLang="zh-CN" sz="1600" b="1" dirty="0" smtClean="0">
                <a:solidFill>
                  <a:srgbClr val="000000"/>
                </a:solidFill>
                <a:ea typeface="微软雅黑" pitchFamily="34" charset="-122"/>
                <a:cs typeface="Arial" charset="0"/>
              </a:rPr>
              <a:t>JavaScript</a:t>
            </a:r>
            <a:r>
              <a:rPr lang="zh-CN" altLang="en-US" sz="1600" b="1" dirty="0" smtClean="0">
                <a:solidFill>
                  <a:srgbClr val="000000"/>
                </a:solidFill>
                <a:ea typeface="微软雅黑" pitchFamily="34" charset="-122"/>
                <a:cs typeface="Arial" charset="0"/>
              </a:rPr>
              <a:t>操作选项卡</a:t>
            </a:r>
          </a:p>
        </p:txBody>
      </p:sp>
      <p:sp>
        <p:nvSpPr>
          <p:cNvPr id="23" name="AutoShape 3"/>
          <p:cNvSpPr>
            <a:spLocks/>
          </p:cNvSpPr>
          <p:nvPr/>
        </p:nvSpPr>
        <p:spPr bwMode="auto">
          <a:xfrm>
            <a:off x="3122493" y="4375905"/>
            <a:ext cx="221894" cy="637271"/>
          </a:xfrm>
          <a:prstGeom prst="leftBrace">
            <a:avLst>
              <a:gd name="adj1" fmla="val 62207"/>
              <a:gd name="adj2" fmla="val 50000"/>
            </a:avLst>
          </a:prstGeom>
          <a:noFill/>
          <a:ln w="28575">
            <a:solidFill>
              <a:srgbClr val="08577A"/>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itchFamily="49" charset="-122"/>
            </a:endParaRPr>
          </a:p>
        </p:txBody>
      </p:sp>
      <p:sp>
        <p:nvSpPr>
          <p:cNvPr id="24" name="矩形 23"/>
          <p:cNvSpPr/>
          <p:nvPr/>
        </p:nvSpPr>
        <p:spPr>
          <a:xfrm>
            <a:off x="3275856" y="4326195"/>
            <a:ext cx="4748574" cy="830997"/>
          </a:xfrm>
          <a:prstGeom prst="rect">
            <a:avLst/>
          </a:prstGeom>
        </p:spPr>
        <p:txBody>
          <a:bodyPr wrap="square">
            <a:spAutoFit/>
          </a:bodyPr>
          <a:lstStyle/>
          <a:p>
            <a:pPr lvl="0"/>
            <a:r>
              <a:rPr lang="zh-CN" altLang="en-US" sz="1600" b="1" dirty="0" smtClean="0">
                <a:solidFill>
                  <a:srgbClr val="000000"/>
                </a:solidFill>
                <a:ea typeface="微软雅黑" pitchFamily="34" charset="-122"/>
                <a:cs typeface="Arial" charset="0"/>
              </a:rPr>
              <a:t>旋转轮播布局和样式</a:t>
            </a:r>
            <a:endParaRPr lang="en-US" altLang="zh-CN" sz="1600" b="1" dirty="0" smtClean="0">
              <a:solidFill>
                <a:srgbClr val="000000"/>
              </a:solidFill>
              <a:ea typeface="微软雅黑" pitchFamily="34" charset="-122"/>
              <a:cs typeface="Arial" charset="0"/>
            </a:endParaRPr>
          </a:p>
          <a:p>
            <a:pPr lvl="0"/>
            <a:r>
              <a:rPr lang="zh-CN" altLang="en-US" sz="1600" b="1" dirty="0" smtClean="0">
                <a:solidFill>
                  <a:srgbClr val="000000"/>
                </a:solidFill>
                <a:ea typeface="微软雅黑" pitchFamily="34" charset="-122"/>
                <a:cs typeface="Arial" charset="0"/>
              </a:rPr>
              <a:t>旋转轮播自定义属性</a:t>
            </a:r>
            <a:endParaRPr lang="en-US" altLang="zh-CN" sz="1600" b="1" dirty="0" smtClean="0">
              <a:solidFill>
                <a:srgbClr val="000000"/>
              </a:solidFill>
              <a:ea typeface="微软雅黑" pitchFamily="34" charset="-122"/>
              <a:cs typeface="Arial" charset="0"/>
            </a:endParaRPr>
          </a:p>
          <a:p>
            <a:pPr lvl="0"/>
            <a:r>
              <a:rPr lang="en-US" altLang="zh-CN" sz="1600" b="1" dirty="0" smtClean="0">
                <a:solidFill>
                  <a:srgbClr val="000000"/>
                </a:solidFill>
                <a:ea typeface="微软雅黑" pitchFamily="34" charset="-122"/>
                <a:cs typeface="Arial" charset="0"/>
              </a:rPr>
              <a:t>JavaScript</a:t>
            </a:r>
            <a:r>
              <a:rPr lang="zh-CN" altLang="en-US" sz="1600" b="1" dirty="0" smtClean="0">
                <a:solidFill>
                  <a:srgbClr val="000000"/>
                </a:solidFill>
                <a:ea typeface="微软雅黑" pitchFamily="34" charset="-122"/>
                <a:cs typeface="Arial" charset="0"/>
              </a:rPr>
              <a:t>操作旋转轮播</a:t>
            </a:r>
          </a:p>
        </p:txBody>
      </p:sp>
      <p:sp>
        <p:nvSpPr>
          <p:cNvPr id="25" name="AutoShape 3"/>
          <p:cNvSpPr>
            <a:spLocks/>
          </p:cNvSpPr>
          <p:nvPr/>
        </p:nvSpPr>
        <p:spPr bwMode="auto">
          <a:xfrm>
            <a:off x="3131840" y="5312009"/>
            <a:ext cx="221894" cy="637271"/>
          </a:xfrm>
          <a:prstGeom prst="leftBrace">
            <a:avLst>
              <a:gd name="adj1" fmla="val 62207"/>
              <a:gd name="adj2" fmla="val 50000"/>
            </a:avLst>
          </a:prstGeom>
          <a:noFill/>
          <a:ln w="28575">
            <a:solidFill>
              <a:srgbClr val="08577A"/>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zh-CN" altLang="en-US">
              <a:ea typeface="黑体" pitchFamily="49" charset="-122"/>
            </a:endParaRPr>
          </a:p>
        </p:txBody>
      </p:sp>
      <p:sp>
        <p:nvSpPr>
          <p:cNvPr id="26" name="矩形 25"/>
          <p:cNvSpPr/>
          <p:nvPr/>
        </p:nvSpPr>
        <p:spPr>
          <a:xfrm>
            <a:off x="3351818" y="5364505"/>
            <a:ext cx="4748574" cy="584775"/>
          </a:xfrm>
          <a:prstGeom prst="rect">
            <a:avLst/>
          </a:prstGeom>
        </p:spPr>
        <p:txBody>
          <a:bodyPr wrap="square">
            <a:spAutoFit/>
          </a:bodyPr>
          <a:lstStyle/>
          <a:p>
            <a:pPr lvl="0"/>
            <a:r>
              <a:rPr lang="zh-CN" altLang="en-US" sz="1600" b="1" dirty="0" smtClean="0">
                <a:solidFill>
                  <a:srgbClr val="000000"/>
                </a:solidFill>
                <a:ea typeface="微软雅黑" pitchFamily="34" charset="-122"/>
                <a:cs typeface="Arial" charset="0"/>
              </a:rPr>
              <a:t>滚动监听布局和样式</a:t>
            </a:r>
            <a:endParaRPr lang="en-US" altLang="zh-CN" sz="1600" b="1" dirty="0" smtClean="0">
              <a:solidFill>
                <a:srgbClr val="000000"/>
              </a:solidFill>
              <a:ea typeface="微软雅黑" pitchFamily="34" charset="-122"/>
              <a:cs typeface="Arial" charset="0"/>
            </a:endParaRPr>
          </a:p>
          <a:p>
            <a:pPr lvl="0"/>
            <a:r>
              <a:rPr lang="en-US" altLang="zh-CN" sz="1600" b="1" dirty="0" smtClean="0">
                <a:solidFill>
                  <a:srgbClr val="000000"/>
                </a:solidFill>
                <a:ea typeface="微软雅黑" pitchFamily="34" charset="-122"/>
                <a:cs typeface="Arial" charset="0"/>
              </a:rPr>
              <a:t>JavaScript</a:t>
            </a:r>
            <a:r>
              <a:rPr lang="zh-CN" altLang="en-US" sz="1600" b="1" dirty="0" smtClean="0">
                <a:solidFill>
                  <a:srgbClr val="000000"/>
                </a:solidFill>
                <a:ea typeface="微软雅黑" pitchFamily="34" charset="-122"/>
                <a:cs typeface="Arial" charset="0"/>
              </a:rPr>
              <a:t>操作滚动监听</a:t>
            </a:r>
          </a:p>
        </p:txBody>
      </p:sp>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42</a:t>
            </a:fld>
            <a:r>
              <a:rPr lang="en-US" altLang="zh-CN" smtClean="0"/>
              <a:t>/45</a:t>
            </a:r>
            <a:endParaRPr lang="zh-CN"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6443663" y="285750"/>
            <a:ext cx="2520950" cy="523875"/>
          </a:xfrm>
        </p:spPr>
        <p:txBody>
          <a:bodyPr/>
          <a:lstStyle/>
          <a:p>
            <a:pPr eaLnBrk="1" hangingPunct="1"/>
            <a:r>
              <a:rPr smtClean="0">
                <a:solidFill>
                  <a:srgbClr val="121F55"/>
                </a:solidFill>
              </a:rPr>
              <a:t>相关学习资源</a:t>
            </a:r>
          </a:p>
        </p:txBody>
      </p:sp>
      <p:sp>
        <p:nvSpPr>
          <p:cNvPr id="9" name="矩形 8"/>
          <p:cNvSpPr/>
          <p:nvPr/>
        </p:nvSpPr>
        <p:spPr>
          <a:xfrm>
            <a:off x="2267744" y="3432175"/>
            <a:ext cx="4626322" cy="571500"/>
          </a:xfrm>
          <a:prstGeom prst="rect">
            <a:avLst/>
          </a:prstGeom>
          <a:solidFill>
            <a:schemeClr val="bg1"/>
          </a:solidFill>
          <a:ln cap="sq" cmpd="dbl">
            <a:solidFill>
              <a:srgbClr val="0070C0"/>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solidFill>
                  <a:srgbClr val="0F3D3B"/>
                </a:solidFill>
                <a:latin typeface="微软雅黑" pitchFamily="34" charset="-122"/>
                <a:ea typeface="微软雅黑" pitchFamily="34" charset="-122"/>
              </a:rPr>
              <a:t>  </a:t>
            </a:r>
            <a:r>
              <a:rPr lang="zh-CN" altLang="en-US" sz="2200" b="1" dirty="0">
                <a:solidFill>
                  <a:srgbClr val="0F3D3B"/>
                </a:solidFill>
                <a:latin typeface="微软雅黑" pitchFamily="34" charset="-122"/>
                <a:ea typeface="微软雅黑" pitchFamily="34" charset="-122"/>
              </a:rPr>
              <a:t>学习平台</a:t>
            </a:r>
          </a:p>
        </p:txBody>
      </p:sp>
      <p:sp>
        <p:nvSpPr>
          <p:cNvPr id="10" name="矩形 9"/>
          <p:cNvSpPr/>
          <p:nvPr/>
        </p:nvSpPr>
        <p:spPr>
          <a:xfrm>
            <a:off x="2267744" y="2276475"/>
            <a:ext cx="4626322" cy="571500"/>
          </a:xfrm>
          <a:prstGeom prst="rect">
            <a:avLst/>
          </a:prstGeom>
          <a:solidFill>
            <a:schemeClr val="bg1"/>
          </a:solidFill>
          <a:ln cap="sq" cmpd="dbl">
            <a:solidFill>
              <a:srgbClr val="0070C0"/>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solidFill>
                  <a:srgbClr val="0F3D3B"/>
                </a:solidFill>
                <a:latin typeface="微软雅黑" pitchFamily="34" charset="-122"/>
                <a:ea typeface="微软雅黑" pitchFamily="34" charset="-122"/>
              </a:rPr>
              <a:t>   </a:t>
            </a:r>
            <a:r>
              <a:rPr lang="zh-CN" altLang="en-US" sz="2200" b="1" dirty="0">
                <a:solidFill>
                  <a:srgbClr val="0F3D3B"/>
                </a:solidFill>
                <a:latin typeface="微软雅黑" pitchFamily="34" charset="-122"/>
                <a:ea typeface="微软雅黑" pitchFamily="34" charset="-122"/>
              </a:rPr>
              <a:t>学生用书</a:t>
            </a:r>
          </a:p>
        </p:txBody>
      </p:sp>
      <p:sp>
        <p:nvSpPr>
          <p:cNvPr id="14" name="矩形 13"/>
          <p:cNvSpPr/>
          <p:nvPr/>
        </p:nvSpPr>
        <p:spPr>
          <a:xfrm>
            <a:off x="2267744" y="2847975"/>
            <a:ext cx="4626322" cy="369888"/>
          </a:xfrm>
          <a:prstGeom prst="rect">
            <a:avLst/>
          </a:prstGeom>
          <a:solidFill>
            <a:srgbClr val="0070C0"/>
          </a:solidFill>
          <a:ln>
            <a:solidFill>
              <a:srgbClr val="0070C0"/>
            </a:solidFill>
          </a:ln>
          <a:effectLst>
            <a:outerShdw blurRad="50800" dist="38100" dir="5400000" algn="t" rotWithShape="0">
              <a:prstClr val="black">
                <a:alpha val="40000"/>
              </a:prstClr>
            </a:outerShdw>
          </a:effectLst>
        </p:spPr>
        <p:txBody>
          <a:bodyPr wrap="square" anchor="ctr">
            <a:spAutoFit/>
          </a:bodyPr>
          <a:lstStyle/>
          <a:p>
            <a:pPr marL="742950" lvl="1" indent="-285750" algn="ctr">
              <a:spcBef>
                <a:spcPct val="20000"/>
              </a:spcBef>
              <a:buClr>
                <a:srgbClr val="233DA9"/>
              </a:buClr>
              <a:buSzPct val="80000"/>
              <a:defRPr/>
            </a:pPr>
            <a:r>
              <a:rPr lang="en-US" altLang="zh-CN" b="1" kern="0"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《Web</a:t>
            </a:r>
            <a:r>
              <a:rPr lang="zh-CN" altLang="en-US" b="1" kern="0"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前端框架与移动应用开发</a:t>
            </a:r>
            <a:r>
              <a:rPr lang="en-US" altLang="zh-CN" b="1" kern="0"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en-US" altLang="zh-CN" b="1" kern="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 name="矩形 16"/>
          <p:cNvSpPr/>
          <p:nvPr/>
        </p:nvSpPr>
        <p:spPr>
          <a:xfrm>
            <a:off x="2267744" y="4003953"/>
            <a:ext cx="4626322" cy="369332"/>
          </a:xfrm>
          <a:prstGeom prst="rect">
            <a:avLst/>
          </a:prstGeom>
          <a:solidFill>
            <a:srgbClr val="0070C0"/>
          </a:solidFill>
          <a:ln>
            <a:solidFill>
              <a:srgbClr val="0070C0"/>
            </a:solidFill>
          </a:ln>
          <a:effectLst>
            <a:outerShdw blurRad="50800" dist="38100" dir="5400000" algn="t" rotWithShape="0">
              <a:prstClr val="black">
                <a:alpha val="40000"/>
              </a:prstClr>
            </a:outerShdw>
          </a:effectLst>
        </p:spPr>
        <p:txBody>
          <a:bodyPr wrap="square" anchor="ctr">
            <a:spAutoFit/>
          </a:bodyPr>
          <a:lstStyle/>
          <a:p>
            <a:pPr marL="285750" indent="-285750" algn="ctr">
              <a:spcBef>
                <a:spcPct val="20000"/>
              </a:spcBef>
              <a:buClr>
                <a:srgbClr val="233DA9"/>
              </a:buClr>
              <a:buSzPct val="80000"/>
              <a:defRPr/>
            </a:pPr>
            <a:r>
              <a:rPr lang="zh-CN" altLang="en-US" b="1" kern="0"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r>
              <a:rPr lang="en-US" altLang="zh-CN" b="1" kern="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Web</a:t>
            </a:r>
            <a:r>
              <a:rPr lang="zh-CN" altLang="en-US" b="1" kern="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前端框架与移动应用</a:t>
            </a:r>
            <a:r>
              <a:rPr lang="zh-CN" altLang="en-US" b="1" kern="0"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开发”</a:t>
            </a:r>
            <a:r>
              <a:rPr lang="zh-CN" altLang="en-US" b="1" kern="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课程</a:t>
            </a:r>
          </a:p>
        </p:txBody>
      </p:sp>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43</a:t>
            </a:fld>
            <a:r>
              <a:rPr lang="en-US" altLang="zh-CN" smtClean="0"/>
              <a:t>/45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01024" y="285750"/>
            <a:ext cx="963589" cy="523875"/>
          </a:xfrm>
        </p:spPr>
        <p:txBody>
          <a:bodyPr/>
          <a:lstStyle/>
          <a:p>
            <a:pPr eaLnBrk="1" hangingPunct="1">
              <a:defRPr/>
            </a:pPr>
            <a:r>
              <a:rPr dirty="0" smtClean="0">
                <a:solidFill>
                  <a:schemeClr val="tx2">
                    <a:lumMod val="75000"/>
                  </a:schemeClr>
                </a:solidFill>
              </a:rPr>
              <a:t>作业</a:t>
            </a:r>
            <a:endParaRPr dirty="0">
              <a:solidFill>
                <a:schemeClr val="tx2">
                  <a:lumMod val="75000"/>
                </a:schemeClr>
              </a:solidFill>
            </a:endParaRPr>
          </a:p>
        </p:txBody>
      </p:sp>
      <p:sp>
        <p:nvSpPr>
          <p:cNvPr id="3" name="内容占位符 2"/>
          <p:cNvSpPr>
            <a:spLocks noGrp="1"/>
          </p:cNvSpPr>
          <p:nvPr>
            <p:ph idx="1"/>
          </p:nvPr>
        </p:nvSpPr>
        <p:spPr>
          <a:xfrm>
            <a:off x="784225" y="908050"/>
            <a:ext cx="7645400" cy="5143500"/>
          </a:xfrm>
        </p:spPr>
        <p:txBody>
          <a:bodyPr/>
          <a:lstStyle/>
          <a:p>
            <a:pPr eaLnBrk="1" hangingPunct="1">
              <a:defRPr/>
            </a:pPr>
            <a:r>
              <a:rPr lang="zh-CN" altLang="en-US" dirty="0" smtClean="0"/>
              <a:t>课后作业</a:t>
            </a:r>
            <a:endParaRPr lang="en-US" dirty="0" smtClean="0"/>
          </a:p>
          <a:p>
            <a:pPr lvl="1" eaLnBrk="1" hangingPunct="1">
              <a:defRPr/>
            </a:pPr>
            <a:r>
              <a:rPr lang="zh-CN" altLang="en-US" dirty="0" smtClean="0">
                <a:solidFill>
                  <a:srgbClr val="FF0000"/>
                </a:solidFill>
              </a:rPr>
              <a:t>教员备课时根据班级情况在此添加内容，应区分必做、选做内容，以满足不同层次学员的需求</a:t>
            </a:r>
            <a:endParaRPr lang="en-US" altLang="zh-CN" dirty="0" smtClean="0">
              <a:solidFill>
                <a:srgbClr val="FF0000"/>
              </a:solidFill>
            </a:endParaRPr>
          </a:p>
          <a:p>
            <a:pPr lvl="1" eaLnBrk="1" hangingPunct="1">
              <a:defRPr/>
            </a:pPr>
            <a:endParaRPr lang="zh-CN" altLang="en-US" dirty="0" smtClean="0">
              <a:solidFill>
                <a:srgbClr val="FF0000"/>
              </a:solidFill>
            </a:endParaRPr>
          </a:p>
          <a:p>
            <a:pPr eaLnBrk="1" hangingPunct="1">
              <a:defRPr/>
            </a:pPr>
            <a:r>
              <a:rPr lang="zh-CN" altLang="en-US" dirty="0" smtClean="0"/>
              <a:t>预习作业</a:t>
            </a:r>
            <a:endParaRPr lang="en-US" altLang="zh-CN" dirty="0" smtClean="0"/>
          </a:p>
          <a:p>
            <a:pPr lvl="1" eaLnBrk="1" hangingPunct="1">
              <a:defRPr/>
            </a:pPr>
            <a:r>
              <a:rPr lang="zh-CN" altLang="en-US" dirty="0"/>
              <a:t>预习下一章学生用书，完成</a:t>
            </a:r>
            <a:r>
              <a:rPr lang="zh-CN" altLang="en-US" dirty="0" smtClean="0"/>
              <a:t>预习测试</a:t>
            </a:r>
            <a:endParaRPr lang="en-US" altLang="zh-CN" dirty="0" smtClean="0"/>
          </a:p>
          <a:p>
            <a:pPr lvl="2" eaLnBrk="1" hangingPunct="1">
              <a:defRPr/>
            </a:pPr>
            <a:r>
              <a:rPr lang="zh-CN" altLang="en-US" dirty="0"/>
              <a:t>简述什么是响应式布局？</a:t>
            </a:r>
          </a:p>
          <a:p>
            <a:pPr lvl="2" eaLnBrk="1" hangingPunct="1">
              <a:defRPr/>
            </a:pPr>
            <a:r>
              <a:rPr lang="zh-CN" altLang="en-US" dirty="0" smtClean="0"/>
              <a:t>简述</a:t>
            </a:r>
            <a:r>
              <a:rPr lang="zh-CN" altLang="en-US" dirty="0"/>
              <a:t>响应式布局的优点和缺点。</a:t>
            </a:r>
          </a:p>
          <a:p>
            <a:pPr lvl="2" eaLnBrk="1" hangingPunct="1">
              <a:defRPr/>
            </a:pPr>
            <a:r>
              <a:rPr lang="en-US" altLang="zh-CN" dirty="0" smtClean="0"/>
              <a:t>bootstrap</a:t>
            </a:r>
            <a:r>
              <a:rPr lang="zh-CN" altLang="en-US" dirty="0"/>
              <a:t>是什么，用于什么</a:t>
            </a:r>
            <a:r>
              <a:rPr lang="zh-CN" altLang="en-US" dirty="0" smtClean="0"/>
              <a:t>场景？</a:t>
            </a:r>
            <a:endParaRPr lang="zh-CN" altLang="en-US" dirty="0"/>
          </a:p>
          <a:p>
            <a:pPr lvl="2" eaLnBrk="1" hangingPunct="1">
              <a:defRPr/>
            </a:pPr>
            <a:r>
              <a:rPr lang="zh-CN" altLang="zh-CN"/>
              <a:t>寻找一个网站页面模仿，要求能够在大屏幕、中等屏幕、超小屏幕上都能适配。</a:t>
            </a:r>
            <a:endParaRPr lang="zh-CN" altLang="en-US" dirty="0" smtClean="0"/>
          </a:p>
          <a:p>
            <a:pPr lvl="2" eaLnBrk="1" hangingPunct="1">
              <a:defRPr/>
            </a:pPr>
            <a:endParaRPr lang="zh-CN" altLang="en-US" dirty="0" smtClean="0"/>
          </a:p>
          <a:p>
            <a:pPr lvl="2" eaLnBrk="1" hangingPunct="1">
              <a:defRPr/>
            </a:pPr>
            <a:endParaRPr lang="zh-CN" altLang="en-US" dirty="0" smtClean="0"/>
          </a:p>
          <a:p>
            <a:pPr lvl="1" eaLnBrk="1" hangingPunct="1">
              <a:defRPr/>
            </a:pPr>
            <a:endParaRPr lang="en-US" altLang="zh-CN" dirty="0" smtClean="0"/>
          </a:p>
          <a:p>
            <a:pPr eaLnBrk="1" hangingPunct="1">
              <a:defRPr/>
            </a:pPr>
            <a:endParaRPr lang="zh-CN" altLang="en-US" dirty="0"/>
          </a:p>
        </p:txBody>
      </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44</a:t>
            </a:fld>
            <a:r>
              <a:rPr lang="en-US" altLang="zh-CN" smtClean="0"/>
              <a:t>/45</a:t>
            </a:r>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图片 7" descr="s3--面.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3" name="图片 21" descr="教育改变生活毛笔字.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93825" y="2163763"/>
            <a:ext cx="6535738" cy="140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图片 11" descr="彩色12.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188" y="328613"/>
            <a:ext cx="1785937"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25" name="组合 5"/>
          <p:cNvGrpSpPr>
            <a:grpSpLocks/>
          </p:cNvGrpSpPr>
          <p:nvPr/>
        </p:nvGrpSpPr>
        <p:grpSpPr bwMode="auto">
          <a:xfrm>
            <a:off x="6365875" y="5786438"/>
            <a:ext cx="2492375" cy="682625"/>
            <a:chOff x="6365905" y="5786454"/>
            <a:chExt cx="2492375" cy="682625"/>
          </a:xfrm>
        </p:grpSpPr>
        <p:sp>
          <p:nvSpPr>
            <p:cNvPr id="7" name="圆角矩形 6"/>
            <p:cNvSpPr/>
            <p:nvPr/>
          </p:nvSpPr>
          <p:spPr bwMode="auto">
            <a:xfrm>
              <a:off x="6429388" y="5857892"/>
              <a:ext cx="642942" cy="142876"/>
            </a:xfrm>
            <a:prstGeom prst="roundRect">
              <a:avLst/>
            </a:prstGeom>
            <a:solidFill>
              <a:srgbClr val="0E9CDE"/>
            </a:solidFill>
            <a:ln cmpd="sng">
              <a:noFill/>
              <a:headEnd type="none"/>
              <a:tailEnd type="triangle"/>
            </a:ln>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56330" name="TextBox 7"/>
            <p:cNvSpPr txBox="1">
              <a:spLocks noChangeArrowheads="1"/>
            </p:cNvSpPr>
            <p:nvPr/>
          </p:nvSpPr>
          <p:spPr bwMode="auto">
            <a:xfrm>
              <a:off x="6365905" y="5786454"/>
              <a:ext cx="24923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ts val="1600"/>
                </a:lnSpc>
              </a:pPr>
              <a:r>
                <a:rPr lang="en-US" altLang="zh-CN" sz="1000" b="1">
                  <a:solidFill>
                    <a:schemeClr val="bg1"/>
                  </a:solidFill>
                  <a:latin typeface="微软雅黑" pitchFamily="34" charset="-122"/>
                  <a:ea typeface="微软雅黑" pitchFamily="34" charset="-122"/>
                </a:rPr>
                <a:t>ACCP8.0</a:t>
              </a:r>
            </a:p>
            <a:p>
              <a:pPr eaLnBrk="1" hangingPunct="1">
                <a:lnSpc>
                  <a:spcPts val="1500"/>
                </a:lnSpc>
              </a:pPr>
              <a:r>
                <a:rPr lang="zh-CN" altLang="en-US" sz="1000" b="1">
                  <a:latin typeface="微软雅黑" pitchFamily="34" charset="-122"/>
                  <a:ea typeface="微软雅黑" pitchFamily="34" charset="-122"/>
                </a:rPr>
                <a:t>职业教育研究院</a:t>
              </a:r>
              <a:endParaRPr lang="en-US" altLang="zh-CN" sz="1000" b="1">
                <a:latin typeface="微软雅黑" pitchFamily="34" charset="-122"/>
                <a:ea typeface="微软雅黑" pitchFamily="34" charset="-122"/>
              </a:endParaRPr>
            </a:p>
            <a:p>
              <a:pPr eaLnBrk="1" hangingPunct="1">
                <a:lnSpc>
                  <a:spcPts val="1500"/>
                </a:lnSpc>
              </a:pPr>
              <a:r>
                <a:rPr lang="zh-CN" altLang="en-US" sz="1000" b="1">
                  <a:latin typeface="微软雅黑" pitchFamily="34" charset="-122"/>
                  <a:ea typeface="微软雅黑" pitchFamily="34" charset="-122"/>
                </a:rPr>
                <a:t>北京阿博泰克北大青鸟信息技术有限公司</a:t>
              </a:r>
            </a:p>
          </p:txBody>
        </p:sp>
      </p:grpSp>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45</a:t>
            </a:fld>
            <a:r>
              <a:rPr lang="en-US" altLang="zh-CN" smtClean="0"/>
              <a:t>/45</a:t>
            </a:r>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7358082" y="285750"/>
            <a:ext cx="1606531" cy="523875"/>
          </a:xfrm>
        </p:spPr>
        <p:txBody>
          <a:bodyPr/>
          <a:lstStyle/>
          <a:p>
            <a:pPr eaLnBrk="1" hangingPunct="1"/>
            <a:r>
              <a:rPr smtClean="0">
                <a:solidFill>
                  <a:srgbClr val="121F55"/>
                </a:solidFill>
              </a:rPr>
              <a:t>本章目标</a:t>
            </a:r>
          </a:p>
        </p:txBody>
      </p:sp>
      <p:sp>
        <p:nvSpPr>
          <p:cNvPr id="17411" name="内容占位符 2"/>
          <p:cNvSpPr>
            <a:spLocks noGrp="1"/>
          </p:cNvSpPr>
          <p:nvPr>
            <p:ph idx="1"/>
          </p:nvPr>
        </p:nvSpPr>
        <p:spPr>
          <a:xfrm>
            <a:off x="784225" y="1214438"/>
            <a:ext cx="7645400" cy="5143500"/>
          </a:xfrm>
        </p:spPr>
        <p:txBody>
          <a:bodyPr/>
          <a:lstStyle/>
          <a:p>
            <a:pPr>
              <a:lnSpc>
                <a:spcPct val="150000"/>
              </a:lnSpc>
              <a:defRPr/>
            </a:pPr>
            <a:r>
              <a:rPr lang="zh-CN" altLang="en-US" dirty="0" smtClean="0"/>
              <a:t>会</a:t>
            </a:r>
            <a:r>
              <a:rPr lang="zh-CN" altLang="en-US" dirty="0"/>
              <a:t>使用模态框插件制作弹出的对话框</a:t>
            </a:r>
          </a:p>
          <a:p>
            <a:pPr>
              <a:lnSpc>
                <a:spcPct val="150000"/>
              </a:lnSpc>
              <a:defRPr/>
            </a:pPr>
            <a:r>
              <a:rPr lang="zh-CN" altLang="en-US" dirty="0" smtClean="0"/>
              <a:t>会</a:t>
            </a:r>
            <a:r>
              <a:rPr lang="zh-CN" altLang="en-US" dirty="0"/>
              <a:t>使用选项卡插件制作页面的选项卡</a:t>
            </a:r>
          </a:p>
          <a:p>
            <a:pPr>
              <a:lnSpc>
                <a:spcPct val="150000"/>
              </a:lnSpc>
              <a:defRPr/>
            </a:pPr>
            <a:r>
              <a:rPr lang="zh-CN" altLang="en-US" dirty="0" smtClean="0"/>
              <a:t>会</a:t>
            </a:r>
            <a:r>
              <a:rPr lang="zh-CN" altLang="en-US" dirty="0"/>
              <a:t>使用轮播图插件制作页面的轮播图</a:t>
            </a:r>
          </a:p>
          <a:p>
            <a:pPr>
              <a:lnSpc>
                <a:spcPct val="150000"/>
              </a:lnSpc>
              <a:defRPr/>
            </a:pPr>
            <a:r>
              <a:rPr lang="zh-CN" altLang="en-US" dirty="0" smtClean="0"/>
              <a:t>会</a:t>
            </a:r>
            <a:r>
              <a:rPr lang="zh-CN" altLang="en-US" dirty="0"/>
              <a:t>使用滚动监听插件给网页元素添加监听</a:t>
            </a:r>
          </a:p>
          <a:p>
            <a:pPr eaLnBrk="1" hangingPunct="1">
              <a:defRPr/>
            </a:pPr>
            <a:endParaRPr lang="zh-CN" altLang="en-US" dirty="0" smtClean="0"/>
          </a:p>
          <a:p>
            <a:pPr eaLnBrk="1" hangingPunct="1">
              <a:defRPr/>
            </a:pPr>
            <a:endParaRPr lang="zh-CN" altLang="en-US" dirty="0" smtClean="0"/>
          </a:p>
        </p:txBody>
      </p:sp>
      <p:pic>
        <p:nvPicPr>
          <p:cNvPr id="11" name="Picture 2" descr="C:\Users\meng.zhang\Desktop\ACCP7.0模版图标规范\啊-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2695" y="1916832"/>
            <a:ext cx="6429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3" descr="C:\Users\meng.zhang\Desktop\ACCP7.0模版图标规范\是.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1845767"/>
            <a:ext cx="7143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 descr="C:\Users\meng.zhang\Desktop\ACCP7.0模版图标规范\是.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0232" y="2533278"/>
            <a:ext cx="71437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C:\Users\meng.zhang\Desktop\ACCP7.0模版图标规范\是.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4035" y="1139677"/>
            <a:ext cx="7143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C:\Users\meng.zhang\Desktop\ACCP7.0模版图标规范\是.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7020" y="3219798"/>
            <a:ext cx="71437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pPr>
              <a:defRPr/>
            </a:pPr>
            <a:fld id="{D4C544AB-AF4C-4A74-B638-213FBE600845}" type="slidenum">
              <a:rPr lang="zh-CN" altLang="en-US" smtClean="0"/>
              <a:pPr>
                <a:defRPr/>
              </a:pPr>
              <a:t>5</a:t>
            </a:fld>
            <a:r>
              <a:rPr lang="en-US" altLang="zh-CN" smtClean="0"/>
              <a:t>/45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8"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2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55976" y="286077"/>
            <a:ext cx="4608637" cy="523220"/>
          </a:xfrm>
        </p:spPr>
        <p:txBody>
          <a:bodyPr/>
          <a:lstStyle/>
          <a:p>
            <a:pPr>
              <a:defRPr/>
            </a:pPr>
            <a:r>
              <a:rPr lang="zh-CN" altLang="en-US" dirty="0"/>
              <a:t>javascript插件</a:t>
            </a:r>
            <a:r>
              <a:rPr lang="zh-CN" altLang="en-US" dirty="0" smtClean="0"/>
              <a:t>的概述</a:t>
            </a:r>
            <a:endParaRPr dirty="0"/>
          </a:p>
        </p:txBody>
      </p:sp>
      <p:sp>
        <p:nvSpPr>
          <p:cNvPr id="3" name="内容占位符 2"/>
          <p:cNvSpPr>
            <a:spLocks noGrp="1"/>
          </p:cNvSpPr>
          <p:nvPr>
            <p:ph idx="1"/>
          </p:nvPr>
        </p:nvSpPr>
        <p:spPr>
          <a:xfrm>
            <a:off x="755650" y="1381125"/>
            <a:ext cx="7920806" cy="5143500"/>
          </a:xfrm>
        </p:spPr>
        <p:txBody>
          <a:bodyPr/>
          <a:lstStyle/>
          <a:p>
            <a:pPr>
              <a:defRPr/>
            </a:pPr>
            <a:r>
              <a:rPr lang="zh-CN" altLang="en-US" dirty="0" smtClean="0"/>
              <a:t>引</a:t>
            </a:r>
            <a:r>
              <a:rPr lang="zh-CN" altLang="zh-CN" dirty="0" smtClean="0"/>
              <a:t>用</a:t>
            </a:r>
            <a:r>
              <a:rPr lang="en-US" altLang="zh-CN" dirty="0"/>
              <a:t>JavaScript</a:t>
            </a:r>
            <a:r>
              <a:rPr lang="zh-CN" altLang="zh-CN" dirty="0"/>
              <a:t>插件</a:t>
            </a:r>
            <a:r>
              <a:rPr lang="zh-CN" altLang="zh-CN" dirty="0" smtClean="0"/>
              <a:t>后可以</a:t>
            </a:r>
            <a:r>
              <a:rPr lang="zh-CN" altLang="zh-CN" dirty="0"/>
              <a:t>套用通用的</a:t>
            </a:r>
            <a:r>
              <a:rPr lang="en-US" altLang="zh-CN" dirty="0"/>
              <a:t>HTML</a:t>
            </a:r>
            <a:r>
              <a:rPr lang="zh-CN" altLang="zh-CN" dirty="0"/>
              <a:t>格式就能实现酷炫的交互</a:t>
            </a:r>
            <a:r>
              <a:rPr lang="zh-CN" altLang="zh-CN" dirty="0" smtClean="0"/>
              <a:t>特效</a:t>
            </a:r>
            <a:endParaRPr lang="en-US" altLang="zh-CN" dirty="0" smtClean="0"/>
          </a:p>
          <a:p>
            <a:pPr>
              <a:defRPr/>
            </a:pPr>
            <a:r>
              <a:rPr lang="en-US" altLang="zh-CN" dirty="0" smtClean="0"/>
              <a:t>JavaScript</a:t>
            </a:r>
            <a:r>
              <a:rPr lang="zh-CN" altLang="zh-CN" dirty="0"/>
              <a:t>插件是依托在</a:t>
            </a:r>
            <a:r>
              <a:rPr lang="en-US" altLang="zh-CN" dirty="0"/>
              <a:t>jQuery10+</a:t>
            </a:r>
            <a:r>
              <a:rPr lang="zh-CN" altLang="zh-CN" dirty="0"/>
              <a:t>的基础上</a:t>
            </a:r>
            <a:r>
              <a:rPr lang="en-US" altLang="zh-CN" dirty="0"/>
              <a:t>,</a:t>
            </a:r>
            <a:r>
              <a:rPr lang="zh-CN" altLang="zh-CN" dirty="0"/>
              <a:t>所以要使用它前提是必须先引入</a:t>
            </a:r>
            <a:r>
              <a:rPr lang="en-US" altLang="zh-CN" dirty="0" err="1"/>
              <a:t>jQuery</a:t>
            </a:r>
            <a:r>
              <a:rPr lang="zh-CN" altLang="zh-CN" dirty="0" smtClean="0"/>
              <a:t>库</a:t>
            </a:r>
            <a:endParaRPr lang="en-US" altLang="zh-CN" dirty="0" smtClean="0"/>
          </a:p>
          <a:p>
            <a:pPr>
              <a:defRPr/>
            </a:pPr>
            <a:r>
              <a:rPr lang="en-US" altLang="zh-CN" dirty="0"/>
              <a:t>JavaScript</a:t>
            </a:r>
            <a:r>
              <a:rPr lang="zh-CN" altLang="zh-CN" dirty="0"/>
              <a:t>插件总共有</a:t>
            </a:r>
            <a:r>
              <a:rPr lang="en-US" altLang="zh-CN" dirty="0"/>
              <a:t>12</a:t>
            </a:r>
            <a:r>
              <a:rPr lang="zh-CN" altLang="zh-CN" dirty="0" smtClean="0"/>
              <a:t>种</a:t>
            </a:r>
            <a:r>
              <a:rPr lang="zh-CN" altLang="en-US" dirty="0" smtClean="0"/>
              <a:t>，</a:t>
            </a:r>
            <a:r>
              <a:rPr lang="zh-CN" altLang="zh-CN" dirty="0" smtClean="0"/>
              <a:t>过渡效果、</a:t>
            </a:r>
            <a:r>
              <a:rPr lang="zh-CN" altLang="zh-CN" dirty="0"/>
              <a:t>模态</a:t>
            </a:r>
            <a:r>
              <a:rPr lang="zh-CN" altLang="zh-CN" dirty="0" smtClean="0"/>
              <a:t>框、</a:t>
            </a:r>
            <a:r>
              <a:rPr lang="zh-CN" altLang="zh-CN" dirty="0"/>
              <a:t>下拉</a:t>
            </a:r>
            <a:r>
              <a:rPr lang="zh-CN" altLang="zh-CN" dirty="0" smtClean="0"/>
              <a:t>菜单、</a:t>
            </a:r>
            <a:r>
              <a:rPr lang="zh-CN" altLang="zh-CN" dirty="0"/>
              <a:t>滚动</a:t>
            </a:r>
            <a:r>
              <a:rPr lang="zh-CN" altLang="zh-CN" dirty="0" smtClean="0"/>
              <a:t>监听、</a:t>
            </a:r>
            <a:r>
              <a:rPr lang="zh-CN" altLang="en-US" dirty="0" smtClean="0"/>
              <a:t>轮播图</a:t>
            </a:r>
            <a:r>
              <a:rPr lang="zh-CN" altLang="zh-CN" dirty="0" smtClean="0"/>
              <a:t>、按钮等</a:t>
            </a:r>
            <a:endParaRPr lang="en-US" altLang="zh-CN" dirty="0" smtClean="0"/>
          </a:p>
          <a:p>
            <a:pPr>
              <a:defRPr/>
            </a:pPr>
            <a:endParaRPr lang="en-US" altLang="zh-CN" dirty="0" smtClean="0"/>
          </a:p>
          <a:p>
            <a:pPr lvl="1">
              <a:buFont typeface="Wingdings" pitchFamily="2" charset="2"/>
              <a:buNone/>
              <a:defRPr/>
            </a:pPr>
            <a:endParaRPr lang="zh-CN" altLang="en-US" dirty="0"/>
          </a:p>
        </p:txBody>
      </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6</a:t>
            </a:fld>
            <a:r>
              <a:rPr lang="en-US" altLang="zh-CN" smtClean="0"/>
              <a:t>/45</a:t>
            </a:r>
            <a:endParaRPr lang="zh-CN" altLang="en-US" dirty="0"/>
          </a:p>
        </p:txBody>
      </p:sp>
    </p:spTree>
    <p:extLst>
      <p:ext uri="{BB962C8B-B14F-4D97-AF65-F5344CB8AC3E}">
        <p14:creationId xmlns:p14="http://schemas.microsoft.com/office/powerpoint/2010/main" val="1398620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55976" y="70634"/>
            <a:ext cx="4608637" cy="954107"/>
          </a:xfrm>
        </p:spPr>
        <p:txBody>
          <a:bodyPr/>
          <a:lstStyle/>
          <a:p>
            <a:pPr>
              <a:defRPr/>
            </a:pPr>
            <a:r>
              <a:rPr lang="zh-CN" altLang="en-US" dirty="0"/>
              <a:t>javascript插件</a:t>
            </a:r>
            <a:r>
              <a:rPr lang="zh-CN" altLang="en-US" dirty="0" smtClean="0"/>
              <a:t>的</a:t>
            </a:r>
            <a:r>
              <a:rPr lang="zh-CN" altLang="zh-CN" dirty="0" smtClean="0"/>
              <a:t>引入</a:t>
            </a:r>
            <a:r>
              <a:rPr lang="zh-CN" altLang="zh-CN" dirty="0"/>
              <a:t>方式</a:t>
            </a:r>
            <a:endParaRPr dirty="0"/>
          </a:p>
        </p:txBody>
      </p:sp>
      <p:sp>
        <p:nvSpPr>
          <p:cNvPr id="3" name="内容占位符 2"/>
          <p:cNvSpPr>
            <a:spLocks noGrp="1"/>
          </p:cNvSpPr>
          <p:nvPr>
            <p:ph idx="1"/>
          </p:nvPr>
        </p:nvSpPr>
        <p:spPr>
          <a:xfrm>
            <a:off x="755650" y="1381125"/>
            <a:ext cx="7645400" cy="5143500"/>
          </a:xfrm>
        </p:spPr>
        <p:txBody>
          <a:bodyPr/>
          <a:lstStyle/>
          <a:p>
            <a:pPr>
              <a:defRPr/>
            </a:pPr>
            <a:r>
              <a:rPr lang="zh-CN" altLang="en-US" dirty="0" smtClean="0"/>
              <a:t>一次性</a:t>
            </a:r>
            <a:r>
              <a:rPr lang="zh-CN" altLang="en-US" dirty="0"/>
              <a:t>全部引入（使用 </a:t>
            </a:r>
            <a:r>
              <a:rPr lang="en-US" altLang="zh-CN" dirty="0"/>
              <a:t>bootstrap.js </a:t>
            </a:r>
            <a:r>
              <a:rPr lang="zh-CN" altLang="en-US" dirty="0"/>
              <a:t>或压缩版的 </a:t>
            </a:r>
            <a:r>
              <a:rPr lang="en-US" altLang="zh-CN" dirty="0"/>
              <a:t>bootstrap.min.js</a:t>
            </a:r>
            <a:r>
              <a:rPr lang="zh-CN" altLang="en-US" dirty="0" smtClean="0"/>
              <a:t>）</a:t>
            </a:r>
            <a:endParaRPr lang="en-US" altLang="zh-CN" dirty="0" smtClean="0"/>
          </a:p>
          <a:p>
            <a:pPr>
              <a:defRPr/>
            </a:pPr>
            <a:r>
              <a:rPr lang="en-US" altLang="zh-CN" dirty="0"/>
              <a:t>JavaScript </a:t>
            </a:r>
            <a:r>
              <a:rPr lang="zh-CN" altLang="en-US" dirty="0"/>
              <a:t>插件可以单个</a:t>
            </a:r>
            <a:r>
              <a:rPr lang="zh-CN" altLang="en-US" dirty="0" smtClean="0"/>
              <a:t>引入</a:t>
            </a:r>
            <a:endParaRPr lang="en-US" altLang="zh-CN" dirty="0"/>
          </a:p>
          <a:p>
            <a:pPr>
              <a:defRPr/>
            </a:pPr>
            <a:endParaRPr lang="en-US" altLang="zh-CN" dirty="0" smtClean="0"/>
          </a:p>
          <a:p>
            <a:pPr>
              <a:defRPr/>
            </a:pPr>
            <a:endParaRPr lang="en-US" altLang="zh-CN" dirty="0" smtClean="0"/>
          </a:p>
          <a:p>
            <a:pPr lvl="1">
              <a:buFont typeface="Wingdings" pitchFamily="2" charset="2"/>
              <a:buNone/>
              <a:defRPr/>
            </a:pPr>
            <a:endParaRPr lang="zh-CN" altLang="en-US" dirty="0"/>
          </a:p>
        </p:txBody>
      </p:sp>
      <p:pic>
        <p:nvPicPr>
          <p:cNvPr id="2050" name="Picture 2" descr="C:\Users\yaling.he\Desktop\Chapter04 截图\图4.1　单个JavaScript插件文件结构.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2996952"/>
            <a:ext cx="4248472" cy="2910778"/>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7</a:t>
            </a:fld>
            <a:r>
              <a:rPr lang="en-US" altLang="zh-CN" smtClean="0"/>
              <a:t>/45</a:t>
            </a:r>
            <a:endParaRPr lang="zh-CN" altLang="en-US" dirty="0"/>
          </a:p>
        </p:txBody>
      </p:sp>
    </p:spTree>
    <p:extLst>
      <p:ext uri="{BB962C8B-B14F-4D97-AF65-F5344CB8AC3E}">
        <p14:creationId xmlns:p14="http://schemas.microsoft.com/office/powerpoint/2010/main" val="195263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left)">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20272" y="358482"/>
            <a:ext cx="1944341" cy="523220"/>
          </a:xfrm>
        </p:spPr>
        <p:txBody>
          <a:bodyPr/>
          <a:lstStyle/>
          <a:p>
            <a:pPr>
              <a:defRPr/>
            </a:pPr>
            <a:r>
              <a:rPr lang="en-US" altLang="zh-CN" dirty="0"/>
              <a:t>data</a:t>
            </a:r>
            <a:r>
              <a:rPr lang="zh-CN" altLang="zh-CN" dirty="0"/>
              <a:t>属性</a:t>
            </a:r>
            <a:endParaRPr dirty="0"/>
          </a:p>
        </p:txBody>
      </p:sp>
      <p:sp>
        <p:nvSpPr>
          <p:cNvPr id="3" name="内容占位符 2"/>
          <p:cNvSpPr>
            <a:spLocks noGrp="1"/>
          </p:cNvSpPr>
          <p:nvPr>
            <p:ph idx="1"/>
          </p:nvPr>
        </p:nvSpPr>
        <p:spPr>
          <a:xfrm>
            <a:off x="784225" y="1214438"/>
            <a:ext cx="7645400" cy="5143500"/>
          </a:xfrm>
        </p:spPr>
        <p:txBody>
          <a:bodyPr/>
          <a:lstStyle/>
          <a:p>
            <a:pPr>
              <a:defRPr/>
            </a:pPr>
            <a:r>
              <a:rPr lang="en-US" altLang="zh-CN" dirty="0"/>
              <a:t>data</a:t>
            </a:r>
            <a:r>
              <a:rPr lang="zh-CN" altLang="en-US" dirty="0"/>
              <a:t>属性</a:t>
            </a:r>
            <a:r>
              <a:rPr lang="en-US" altLang="zh-CN" dirty="0"/>
              <a:t>API</a:t>
            </a:r>
            <a:r>
              <a:rPr lang="zh-CN" altLang="en-US" dirty="0"/>
              <a:t>是</a:t>
            </a:r>
            <a:r>
              <a:rPr lang="en-US" altLang="zh-CN" dirty="0"/>
              <a:t>Bootstrap</a:t>
            </a:r>
            <a:r>
              <a:rPr lang="zh-CN" altLang="en-US" dirty="0"/>
              <a:t>中的一等</a:t>
            </a:r>
            <a:r>
              <a:rPr lang="en-US" altLang="zh-CN" dirty="0"/>
              <a:t>API</a:t>
            </a:r>
            <a:r>
              <a:rPr lang="zh-CN" altLang="en-US" dirty="0"/>
              <a:t>，你可以仅仅通过</a:t>
            </a:r>
            <a:r>
              <a:rPr lang="en-US" altLang="zh-CN" dirty="0"/>
              <a:t>data</a:t>
            </a:r>
            <a:r>
              <a:rPr lang="zh-CN" altLang="en-US" dirty="0"/>
              <a:t>属性</a:t>
            </a:r>
            <a:r>
              <a:rPr lang="en-US" altLang="zh-CN" dirty="0"/>
              <a:t>API</a:t>
            </a:r>
            <a:r>
              <a:rPr lang="zh-CN" altLang="en-US" dirty="0"/>
              <a:t>就能使用所有的</a:t>
            </a:r>
            <a:r>
              <a:rPr lang="en-US" altLang="zh-CN" dirty="0"/>
              <a:t>Bootstrap</a:t>
            </a:r>
            <a:r>
              <a:rPr lang="zh-CN" altLang="en-US" dirty="0"/>
              <a:t>插件，无需写一行</a:t>
            </a:r>
            <a:r>
              <a:rPr lang="en-US" altLang="zh-CN" dirty="0" err="1"/>
              <a:t>Javascript</a:t>
            </a:r>
            <a:r>
              <a:rPr lang="zh-CN" altLang="en-US" dirty="0"/>
              <a:t>代码。这是首选的使用</a:t>
            </a:r>
            <a:r>
              <a:rPr lang="zh-CN" altLang="en-US" dirty="0" smtClean="0"/>
              <a:t>方式</a:t>
            </a:r>
            <a:endParaRPr lang="en-US" altLang="zh-CN" dirty="0" smtClean="0"/>
          </a:p>
          <a:p>
            <a:pPr>
              <a:defRPr/>
            </a:pPr>
            <a:r>
              <a:rPr lang="zh-CN" altLang="en-US" dirty="0" smtClean="0"/>
              <a:t>关闭 </a:t>
            </a:r>
            <a:r>
              <a:rPr lang="en-US" altLang="zh-CN" dirty="0"/>
              <a:t>data </a:t>
            </a:r>
            <a:r>
              <a:rPr lang="zh-CN" altLang="en-US" dirty="0"/>
              <a:t>属性 </a:t>
            </a:r>
            <a:r>
              <a:rPr lang="en-US" altLang="zh-CN" dirty="0"/>
              <a:t>API </a:t>
            </a:r>
            <a:r>
              <a:rPr lang="zh-CN" altLang="en-US" dirty="0"/>
              <a:t>的</a:t>
            </a:r>
            <a:r>
              <a:rPr lang="zh-CN" altLang="en-US" dirty="0" smtClean="0"/>
              <a:t>方法</a:t>
            </a:r>
            <a:endParaRPr lang="zh-CN" altLang="en-US" dirty="0"/>
          </a:p>
          <a:p>
            <a:pPr lvl="1">
              <a:defRPr/>
            </a:pPr>
            <a:r>
              <a:rPr lang="en-US" altLang="zh-CN" dirty="0"/>
              <a:t>$(document).off('.data-</a:t>
            </a:r>
            <a:r>
              <a:rPr lang="en-US" altLang="zh-CN" dirty="0" err="1"/>
              <a:t>api</a:t>
            </a:r>
            <a:r>
              <a:rPr lang="en-US" altLang="zh-CN" dirty="0"/>
              <a:t>')</a:t>
            </a:r>
          </a:p>
          <a:p>
            <a:pPr>
              <a:defRPr/>
            </a:pPr>
            <a:endParaRPr lang="en-US" altLang="zh-CN" dirty="0" smtClean="0"/>
          </a:p>
        </p:txBody>
      </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8</a:t>
            </a:fld>
            <a:r>
              <a:rPr lang="en-US" altLang="zh-CN" smtClean="0"/>
              <a:t>/45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36096" y="358482"/>
            <a:ext cx="3528517" cy="523220"/>
          </a:xfrm>
        </p:spPr>
        <p:txBody>
          <a:bodyPr/>
          <a:lstStyle/>
          <a:p>
            <a:pPr>
              <a:defRPr/>
            </a:pPr>
            <a:r>
              <a:rPr lang="zh-CN" altLang="en-US" dirty="0"/>
              <a:t>动画过渡效果</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en-US" dirty="0"/>
              <a:t>可以单独引入</a:t>
            </a:r>
            <a:r>
              <a:rPr lang="en-US" altLang="zh-CN" dirty="0"/>
              <a:t>transition.js</a:t>
            </a:r>
          </a:p>
          <a:p>
            <a:pPr>
              <a:defRPr/>
            </a:pPr>
            <a:r>
              <a:rPr lang="zh-CN" altLang="en-US" dirty="0"/>
              <a:t>过渡效果全部使用了</a:t>
            </a:r>
            <a:r>
              <a:rPr lang="en-US" altLang="zh-CN" dirty="0"/>
              <a:t>css3</a:t>
            </a:r>
            <a:r>
              <a:rPr lang="zh-CN" altLang="en-US" dirty="0"/>
              <a:t>语法，</a:t>
            </a:r>
            <a:r>
              <a:rPr lang="en-US" altLang="zh-CN" dirty="0"/>
              <a:t>IE6-IE8</a:t>
            </a:r>
            <a:r>
              <a:rPr lang="zh-CN" altLang="en-US" dirty="0"/>
              <a:t>不支持动画过渡效果</a:t>
            </a:r>
          </a:p>
          <a:p>
            <a:pPr>
              <a:defRPr/>
            </a:pPr>
            <a:r>
              <a:rPr lang="zh-CN" altLang="en-US" dirty="0"/>
              <a:t>组件使用动画过渡效果</a:t>
            </a:r>
          </a:p>
          <a:p>
            <a:pPr lvl="1">
              <a:defRPr/>
            </a:pPr>
            <a:r>
              <a:rPr lang="zh-CN" altLang="en-US" dirty="0"/>
              <a:t>模态框（</a:t>
            </a:r>
            <a:r>
              <a:rPr lang="en-US" altLang="zh-CN" dirty="0"/>
              <a:t>Modal</a:t>
            </a:r>
            <a:r>
              <a:rPr lang="zh-CN" altLang="en-US" dirty="0"/>
              <a:t>）的滑动和渐变效果</a:t>
            </a:r>
          </a:p>
          <a:p>
            <a:pPr lvl="1">
              <a:defRPr/>
            </a:pPr>
            <a:r>
              <a:rPr lang="zh-CN" altLang="en-US" dirty="0"/>
              <a:t>选项卡（</a:t>
            </a:r>
            <a:r>
              <a:rPr lang="en-US" altLang="zh-CN" dirty="0"/>
              <a:t>Tab</a:t>
            </a:r>
            <a:r>
              <a:rPr lang="zh-CN" altLang="en-US" dirty="0"/>
              <a:t>）的渐变效果</a:t>
            </a:r>
          </a:p>
          <a:p>
            <a:pPr lvl="1">
              <a:defRPr/>
            </a:pPr>
            <a:r>
              <a:rPr lang="zh-CN" altLang="en-US" dirty="0"/>
              <a:t>警告框（</a:t>
            </a:r>
            <a:r>
              <a:rPr lang="en-US" altLang="zh-CN" dirty="0"/>
              <a:t>Alert</a:t>
            </a:r>
            <a:r>
              <a:rPr lang="zh-CN" altLang="en-US" dirty="0"/>
              <a:t>）的渐变效果</a:t>
            </a:r>
          </a:p>
          <a:p>
            <a:pPr lvl="1">
              <a:defRPr/>
            </a:pPr>
            <a:r>
              <a:rPr lang="zh-CN" altLang="en-US" dirty="0"/>
              <a:t>旋转轮播（</a:t>
            </a:r>
            <a:r>
              <a:rPr lang="en-US" altLang="zh-CN" dirty="0"/>
              <a:t>Carousel</a:t>
            </a:r>
            <a:r>
              <a:rPr lang="zh-CN" altLang="en-US" dirty="0"/>
              <a:t>）的滑动效果</a:t>
            </a:r>
          </a:p>
        </p:txBody>
      </p:sp>
      <p:grpSp>
        <p:nvGrpSpPr>
          <p:cNvPr id="7" name="组合 18"/>
          <p:cNvGrpSpPr>
            <a:grpSpLocks/>
          </p:cNvGrpSpPr>
          <p:nvPr/>
        </p:nvGrpSpPr>
        <p:grpSpPr bwMode="auto">
          <a:xfrm>
            <a:off x="2330409" y="6016086"/>
            <a:ext cx="4132784" cy="428625"/>
            <a:chOff x="3143240" y="5143512"/>
            <a:chExt cx="4572032" cy="428628"/>
          </a:xfrm>
        </p:grpSpPr>
        <p:sp>
          <p:nvSpPr>
            <p:cNvPr id="8" name="圆角矩形 7"/>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9" name="圆角矩形 8"/>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0" name="Picture 8" descr="说话气泡n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bwMode="auto">
            <a:xfrm>
              <a:off x="4348495" y="5187962"/>
              <a:ext cx="2542701"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a:solidFill>
                    <a:srgbClr val="FBFFFE"/>
                  </a:solidFill>
                  <a:latin typeface="微软雅黑" pitchFamily="34" charset="-122"/>
                  <a:ea typeface="微软雅黑" pitchFamily="34" charset="-122"/>
                </a:rPr>
                <a:t>1</a:t>
              </a:r>
              <a:r>
                <a:rPr lang="zh-CN" altLang="en-US" sz="1600" b="1" spc="300" dirty="0" smtClean="0">
                  <a:solidFill>
                    <a:srgbClr val="FBFFFE"/>
                  </a:solidFill>
                  <a:latin typeface="微软雅黑" pitchFamily="34" charset="-122"/>
                  <a:ea typeface="微软雅黑" pitchFamily="34" charset="-122"/>
                </a:rPr>
                <a:t>：过渡效果</a:t>
              </a:r>
              <a:endParaRPr lang="zh-CN" altLang="en-US" sz="1600" b="1" spc="300" dirty="0">
                <a:solidFill>
                  <a:srgbClr val="FBFFFE"/>
                </a:solidFill>
                <a:latin typeface="微软雅黑" pitchFamily="34" charset="-122"/>
                <a:ea typeface="微软雅黑" pitchFamily="34" charset="-122"/>
              </a:endParaRPr>
            </a:p>
          </p:txBody>
        </p:sp>
      </p:gr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9</a:t>
            </a:fld>
            <a:r>
              <a:rPr lang="en-US" altLang="zh-CN" smtClean="0"/>
              <a:t>/45</a:t>
            </a:r>
            <a:endParaRPr lang="zh-CN" altLang="en-US" dirty="0"/>
          </a:p>
        </p:txBody>
      </p:sp>
    </p:spTree>
    <p:extLst>
      <p:ext uri="{BB962C8B-B14F-4D97-AF65-F5344CB8AC3E}">
        <p14:creationId xmlns:p14="http://schemas.microsoft.com/office/powerpoint/2010/main" val="105456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left)">
                                      <p:cBhvr>
                                        <p:cTn id="18" dur="500"/>
                                        <p:tgtEl>
                                          <p:spTgt spid="3">
                                            <p:txEl>
                                              <p:pRg st="4" end="4"/>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left)">
                                      <p:cBhvr>
                                        <p:cTn id="21" dur="500"/>
                                        <p:tgtEl>
                                          <p:spTgt spid="3">
                                            <p:txEl>
                                              <p:pRg st="5" end="5"/>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left)">
                                      <p:cBhvr>
                                        <p:cTn id="24" dur="500"/>
                                        <p:tgtEl>
                                          <p:spTgt spid="3">
                                            <p:txEl>
                                              <p:pRg st="6" end="6"/>
                                            </p:txEl>
                                          </p:spTgt>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模板">
  <a:themeElements>
    <a:clrScheme name="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a:spPr>
      <a:bodyPr/>
      <a:lstStyle>
        <a:defPPr>
          <a:defRPr/>
        </a:defPPr>
      </a:lstStyle>
      <a:style>
        <a:lnRef idx="3">
          <a:schemeClr val="accent1"/>
        </a:lnRef>
        <a:fillRef idx="0">
          <a:schemeClr val="accent1"/>
        </a:fillRef>
        <a:effectRef idx="2">
          <a:schemeClr val="accent1"/>
        </a:effectRef>
        <a:fontRef idx="minor">
          <a:schemeClr val="tx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b"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模板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模板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23087</TotalTime>
  <Words>5398</Words>
  <Application>Microsoft Office PowerPoint</Application>
  <PresentationFormat>全屏显示(4:3)</PresentationFormat>
  <Paragraphs>726</Paragraphs>
  <Slides>45</Slides>
  <Notes>43</Notes>
  <HiddenSlides>0</HiddenSlides>
  <MMClips>0</MMClips>
  <ScaleCrop>false</ScaleCrop>
  <HeadingPairs>
    <vt:vector size="4" baseType="variant">
      <vt:variant>
        <vt:lpstr>主题</vt:lpstr>
      </vt:variant>
      <vt:variant>
        <vt:i4>1</vt:i4>
      </vt:variant>
      <vt:variant>
        <vt:lpstr>幻灯片标题</vt:lpstr>
      </vt:variant>
      <vt:variant>
        <vt:i4>45</vt:i4>
      </vt:variant>
    </vt:vector>
  </HeadingPairs>
  <TitlesOfParts>
    <vt:vector size="46" baseType="lpstr">
      <vt:lpstr>模板</vt:lpstr>
      <vt:lpstr>第四章  JavaScript插件</vt:lpstr>
      <vt:lpstr>预习检查</vt:lpstr>
      <vt:lpstr>回顾与作业点评</vt:lpstr>
      <vt:lpstr>本章任务</vt:lpstr>
      <vt:lpstr>本章目标</vt:lpstr>
      <vt:lpstr>javascript插件的概述</vt:lpstr>
      <vt:lpstr>javascript插件的引入方式</vt:lpstr>
      <vt:lpstr>data属性</vt:lpstr>
      <vt:lpstr>动画过渡效果</vt:lpstr>
      <vt:lpstr>模态框</vt:lpstr>
      <vt:lpstr>模态框布局和样式2-1</vt:lpstr>
      <vt:lpstr>模态框布局和样式2-2</vt:lpstr>
      <vt:lpstr>模态框尺寸</vt:lpstr>
      <vt:lpstr>模态框声明选项</vt:lpstr>
      <vt:lpstr>Javascript操作模态框3-1</vt:lpstr>
      <vt:lpstr>Javascript操作模态框3-2</vt:lpstr>
      <vt:lpstr>Javascript操作模态框3-3</vt:lpstr>
      <vt:lpstr>学员操作—制作百度登录框</vt:lpstr>
      <vt:lpstr>共性问题集中讲解</vt:lpstr>
      <vt:lpstr>选项卡</vt:lpstr>
      <vt:lpstr>选项卡布局和样式</vt:lpstr>
      <vt:lpstr>Javascript操作选项卡</vt:lpstr>
      <vt:lpstr>学员操作—制作搜狐新闻选项卡</vt:lpstr>
      <vt:lpstr>共性问题集中讲解</vt:lpstr>
      <vt:lpstr>旋转轮播</vt:lpstr>
      <vt:lpstr>旋转轮播布局和样式2-1</vt:lpstr>
      <vt:lpstr>旋转轮播布局和样式2-2</vt:lpstr>
      <vt:lpstr>带文字描述的旋转轮播</vt:lpstr>
      <vt:lpstr>旋转轮播自定义属性</vt:lpstr>
      <vt:lpstr>Javascript操作旋转轮播3-1</vt:lpstr>
      <vt:lpstr>Javascript操作旋转轮播3-2</vt:lpstr>
      <vt:lpstr>Javascript操作旋转轮播3-3</vt:lpstr>
      <vt:lpstr>学员操作—制作美联英语在线VIP轮播图</vt:lpstr>
      <vt:lpstr>共性问题集中讲解</vt:lpstr>
      <vt:lpstr>滚动监听</vt:lpstr>
      <vt:lpstr>对固定高度的元素进行滚动监听</vt:lpstr>
      <vt:lpstr>对整个页面进行滚动监听</vt:lpstr>
      <vt:lpstr>Javascript操作滚动监听2-1</vt:lpstr>
      <vt:lpstr>学员操作—制作所问数据页面</vt:lpstr>
      <vt:lpstr>共性问题集中讲解</vt:lpstr>
      <vt:lpstr>Bootstrap小结</vt:lpstr>
      <vt:lpstr>总结</vt:lpstr>
      <vt:lpstr>相关学习资源</vt:lpstr>
      <vt:lpstr>作业</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第1章内容回顾</dc:title>
  <dc:creator>xiaojing.dai</dc:creator>
  <cp:lastModifiedBy>yaling.he(何娅玲)</cp:lastModifiedBy>
  <cp:revision>2263</cp:revision>
  <dcterms:created xsi:type="dcterms:W3CDTF">2006-03-08T06:55:38Z</dcterms:created>
  <dcterms:modified xsi:type="dcterms:W3CDTF">2016-11-23T06:50:58Z</dcterms:modified>
</cp:coreProperties>
</file>